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Override3.xml" ContentType="application/vnd.openxmlformats-officedocument.themeOverr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320" r:id="rId3"/>
    <p:sldId id="321" r:id="rId4"/>
    <p:sldId id="324" r:id="rId5"/>
    <p:sldId id="322" r:id="rId6"/>
    <p:sldId id="327" r:id="rId7"/>
    <p:sldId id="328" r:id="rId8"/>
    <p:sldId id="323" r:id="rId9"/>
    <p:sldId id="329" r:id="rId10"/>
    <p:sldId id="334" r:id="rId11"/>
    <p:sldId id="337" r:id="rId12"/>
    <p:sldId id="336" r:id="rId13"/>
    <p:sldId id="340" r:id="rId14"/>
    <p:sldId id="343" r:id="rId15"/>
    <p:sldId id="330" r:id="rId16"/>
    <p:sldId id="342" r:id="rId17"/>
    <p:sldId id="338" r:id="rId18"/>
    <p:sldId id="339" r:id="rId19"/>
    <p:sldId id="331" r:id="rId20"/>
    <p:sldId id="332" r:id="rId21"/>
    <p:sldId id="341" r:id="rId22"/>
    <p:sldId id="345" r:id="rId23"/>
    <p:sldId id="347" r:id="rId24"/>
    <p:sldId id="348" r:id="rId25"/>
    <p:sldId id="385" r:id="rId26"/>
    <p:sldId id="386" r:id="rId27"/>
    <p:sldId id="349" r:id="rId28"/>
    <p:sldId id="344" r:id="rId29"/>
    <p:sldId id="384" r:id="rId30"/>
    <p:sldId id="258" r:id="rId31"/>
    <p:sldId id="351" r:id="rId32"/>
    <p:sldId id="383" r:id="rId33"/>
    <p:sldId id="353" r:id="rId34"/>
    <p:sldId id="355" r:id="rId35"/>
    <p:sldId id="358" r:id="rId36"/>
    <p:sldId id="356" r:id="rId37"/>
    <p:sldId id="357" r:id="rId38"/>
    <p:sldId id="382" r:id="rId39"/>
    <p:sldId id="359" r:id="rId40"/>
    <p:sldId id="360" r:id="rId41"/>
    <p:sldId id="370" r:id="rId42"/>
    <p:sldId id="372" r:id="rId43"/>
    <p:sldId id="373" r:id="rId44"/>
    <p:sldId id="377" r:id="rId45"/>
    <p:sldId id="374" r:id="rId46"/>
    <p:sldId id="376" r:id="rId47"/>
    <p:sldId id="378" r:id="rId48"/>
    <p:sldId id="391" r:id="rId49"/>
    <p:sldId id="392" r:id="rId50"/>
    <p:sldId id="394" r:id="rId51"/>
    <p:sldId id="395" r:id="rId52"/>
    <p:sldId id="396" r:id="rId53"/>
    <p:sldId id="397" r:id="rId54"/>
    <p:sldId id="398" r:id="rId55"/>
    <p:sldId id="393" r:id="rId56"/>
    <p:sldId id="379" r:id="rId57"/>
    <p:sldId id="399" r:id="rId58"/>
    <p:sldId id="400" r:id="rId59"/>
    <p:sldId id="403" r:id="rId60"/>
    <p:sldId id="401" r:id="rId61"/>
    <p:sldId id="380" r:id="rId62"/>
    <p:sldId id="387" r:id="rId63"/>
    <p:sldId id="388" r:id="rId64"/>
    <p:sldId id="390" r:id="rId65"/>
    <p:sldId id="389" r:id="rId66"/>
    <p:sldId id="366" r:id="rId67"/>
    <p:sldId id="404" r:id="rId68"/>
    <p:sldId id="405" r:id="rId69"/>
    <p:sldId id="406" r:id="rId70"/>
    <p:sldId id="407" r:id="rId71"/>
    <p:sldId id="408" r:id="rId72"/>
    <p:sldId id="409" r:id="rId73"/>
    <p:sldId id="381" r:id="rId74"/>
    <p:sldId id="312" r:id="rId75"/>
  </p:sldIdLst>
  <p:sldSz cx="9144000" cy="5143500" type="screen16x9"/>
  <p:notesSz cx="6858000" cy="9144000"/>
  <p:embeddedFontLst>
    <p:embeddedFont>
      <p:font typeface="Roboto Mono" charset="0"/>
      <p:regular r:id="rId77"/>
      <p:bold r:id="rId78"/>
      <p:italic r:id="rId79"/>
      <p:boldItalic r:id="rId80"/>
    </p:embeddedFont>
    <p:embeddedFont>
      <p:font typeface="隶书" pitchFamily="49" charset="-122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517"/>
    <a:srgbClr val="4D9AC4"/>
    <a:srgbClr val="6F350A"/>
    <a:srgbClr val="FF9933"/>
    <a:srgbClr val="FEC5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Put comments in code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feather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cinatra/blob/master/function_traits.hpp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rest_rpc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cosmos/ormpp" TargetMode="External"/><Relationship Id="rId2" Type="http://schemas.openxmlformats.org/officeDocument/2006/relationships/hyperlink" Target="https://github.com/qicosmos/iguana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cosmos/ormpp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github.com/qicosmos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purecpp.org" TargetMode="External"/><Relationship Id="rId4" Type="http://schemas.openxmlformats.org/officeDocument/2006/relationships/hyperlink" Target="mailto:qicosmos@163.c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2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9436" y="3486149"/>
            <a:ext cx="961592" cy="961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i="1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1485921" y="2715491"/>
            <a:ext cx="6196424" cy="176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元函数：编译期函数调用的类或模版类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add_pointer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4D9AC4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调用元函数：访问元函数的内部类型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4D9AC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::type</a:t>
            </a: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en-US" altLang="zh-CN" sz="1800" dirty="0" smtClean="0">
                <a:solidFill>
                  <a:srgbClr val="4D9AC4"/>
                </a:solidFill>
              </a:rPr>
              <a:t>Type T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作为元函数的</a:t>
            </a:r>
            <a:r>
              <a:rPr lang="en-US" altLang="zh-CN" sz="1800" dirty="0" smtClean="0">
                <a:solidFill>
                  <a:srgbClr val="4D9AC4"/>
                </a:solidFill>
              </a:rPr>
              <a:t>value</a:t>
            </a:r>
            <a:r>
              <a:rPr lang="zh-CN" altLang="en-US" sz="1800" dirty="0" smtClean="0">
                <a:solidFill>
                  <a:srgbClr val="FFFFFF"/>
                </a:solidFill>
              </a:rPr>
              <a:t>，类型是元编程中的一等公民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模版元编程概念上是函数式编程</a:t>
            </a:r>
            <a:endParaRPr lang="en-US" altLang="zh-CN" sz="1800" dirty="0" smtClean="0">
              <a:solidFill>
                <a:srgbClr val="FFFFFF"/>
              </a:solidFill>
            </a:endParaRPr>
          </a:p>
          <a:p>
            <a:pPr marL="457200" lvl="0" indent="-342900">
              <a:lnSpc>
                <a:spcPct val="150000"/>
              </a:lnSpc>
              <a:buClr>
                <a:srgbClr val="FFFFFF"/>
              </a:buClr>
              <a:buSzPts val="1800"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04572" y="1655619"/>
            <a:ext cx="5721000" cy="10113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B,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altLang="zh-CN" sz="1100" dirty="0" smtClean="0"/>
              <a:t>,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 type</a:t>
            </a:r>
            <a:r>
              <a:rPr lang="en-US" altLang="zh-CN" sz="1100" dirty="0" smtClean="0"/>
              <a:t>; };</a:t>
            </a:r>
            <a:endParaRPr lang="zh-CN" altLang="en-US" sz="1100" dirty="0" smtClean="0"/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876314" y="4113312"/>
            <a:ext cx="7322100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SFINAE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：替换失败不是一个错误，基于模版实例化的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tag dispatch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704572" y="2826327"/>
            <a:ext cx="5721000" cy="112221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)==4,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type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b="1" i="1" dirty="0" smtClean="0">
                <a:solidFill>
                  <a:srgbClr val="4D9AC4"/>
                </a:solidFill>
                <a:sym typeface="Roboto Mono"/>
              </a:rPr>
              <a:t>T</a:t>
            </a:r>
            <a:r>
              <a:rPr lang="en-US" altLang="zh-CN" sz="1100" dirty="0" smtClean="0"/>
              <a:t> 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 {}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  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('a'); //compile error</a:t>
            </a:r>
            <a:endParaRPr lang="zh-CN" altLang="en-US" sz="1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669935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174;p25"/>
          <p:cNvSpPr txBox="1">
            <a:spLocks/>
          </p:cNvSpPr>
          <p:nvPr/>
        </p:nvSpPr>
        <p:spPr>
          <a:xfrm>
            <a:off x="744701" y="3275112"/>
            <a:ext cx="1624431" cy="555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tabLst/>
              <a:defRPr/>
            </a:pPr>
            <a:r>
              <a:rPr lang="zh-CN" altLang="en-US" sz="1800" dirty="0" smtClean="0">
                <a:solidFill>
                  <a:srgbClr val="FFFFFF"/>
                </a:solidFill>
              </a:rPr>
              <a:t>模版递归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1002698" y="1467539"/>
            <a:ext cx="71769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600" dirty="0" smtClean="0">
                <a:solidFill>
                  <a:srgbClr val="FFFFFF"/>
                </a:solidFill>
              </a:rPr>
              <a:t>模版元编程集大成者：</a:t>
            </a:r>
            <a:r>
              <a:rPr lang="en-US" altLang="zh-CN" sz="1600" dirty="0" smtClean="0">
                <a:solidFill>
                  <a:srgbClr val="FFFFFF"/>
                </a:solidFill>
              </a:rPr>
              <a:t>boost.mpl, </a:t>
            </a: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1002704" y="1786187"/>
            <a:ext cx="688401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600" dirty="0" smtClean="0">
                <a:solidFill>
                  <a:srgbClr val="FFFFFF"/>
                </a:solidFill>
              </a:rPr>
              <a:t>：编译期类型容器和算法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1002710" y="2118689"/>
            <a:ext cx="6833998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600" dirty="0" err="1" smtClean="0">
                <a:solidFill>
                  <a:srgbClr val="FFFFFF"/>
                </a:solidFill>
              </a:rPr>
              <a:t>boost.fusion</a:t>
            </a:r>
            <a:r>
              <a:rPr lang="zh-CN" altLang="en-US" sz="1600" dirty="0" smtClean="0">
                <a:solidFill>
                  <a:srgbClr val="FFFFFF"/>
                </a:solidFill>
              </a:rPr>
              <a:t>：通过异构的编译期容器融合编译期和运行期计算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1108384" y="2575428"/>
            <a:ext cx="5721000" cy="22236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US" altLang="zh-CN" sz="1100" dirty="0" smtClean="0"/>
              <a:t> operator()(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x)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typeid</a:t>
            </a:r>
            <a:r>
              <a:rPr lang="en-US" altLang="zh-CN" sz="1100" dirty="0" smtClean="0">
                <a:sym typeface="Roboto Mono"/>
              </a:rPr>
              <a:t>(x</a:t>
            </a:r>
            <a:r>
              <a:rPr lang="en-US" altLang="zh-CN" sz="1100" dirty="0" smtClean="0"/>
              <a:t>).name()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Sequence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for_each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filter_if</a:t>
            </a:r>
            <a:r>
              <a:rPr lang="en-US" altLang="zh-CN" sz="1100" dirty="0" smtClean="0"/>
              <a:t>&lt;boost::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is_class</a:t>
            </a:r>
            <a:r>
              <a:rPr lang="en-US" altLang="zh-CN" sz="1100" dirty="0" smtClean="0"/>
              <a:t>&lt;_&gt; &gt;(</a:t>
            </a:r>
            <a:r>
              <a:rPr lang="en-US" altLang="zh-CN" sz="1100" dirty="0" err="1" smtClean="0"/>
              <a:t>seq</a:t>
            </a:r>
            <a:r>
              <a:rPr lang="en-US" altLang="zh-CN" sz="1100" dirty="0" smtClean="0"/>
              <a:t>), </a:t>
            </a:r>
            <a:r>
              <a:rPr lang="en-US" altLang="zh-CN" sz="1100" dirty="0" smtClean="0">
                <a:solidFill>
                  <a:srgbClr val="4D9AC4"/>
                </a:solidFill>
              </a:rPr>
              <a:t>print</a:t>
            </a:r>
            <a:r>
              <a:rPr lang="en-US" altLang="zh-CN" sz="1100" dirty="0" smtClean="0"/>
              <a:t>());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boost::fusion::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vector&lt;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stuff(2018, '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i</a:t>
            </a:r>
            <a:r>
              <a:rPr lang="en-US" altLang="zh-CN" sz="1100" dirty="0" smtClean="0"/>
              <a:t>',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purecpp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err="1" smtClean="0"/>
              <a:t>print_names</a:t>
            </a:r>
            <a:r>
              <a:rPr lang="en-US" altLang="zh-CN" sz="1100" dirty="0" smtClean="0"/>
              <a:t>(stuff);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1914351" y="4100946"/>
            <a:ext cx="2117322" cy="193964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-GB"/>
          </a:p>
        </p:txBody>
      </p:sp>
      <p:pic>
        <p:nvPicPr>
          <p:cNvPr id="160770" name="Picture 2" descr="https://images-na.ssl-images-amazon.com/images/I/71XmotAbKBL._SX401_BO1,204,203,20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332" y="1627907"/>
            <a:ext cx="2107727" cy="2615046"/>
          </a:xfrm>
          <a:prstGeom prst="rect">
            <a:avLst/>
          </a:prstGeom>
          <a:noFill/>
        </p:spPr>
      </p:pic>
      <p:pic>
        <p:nvPicPr>
          <p:cNvPr id="160772" name="Picture 4" descr="Andrei Alexandresc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582" y="1626754"/>
            <a:ext cx="1358899" cy="1358899"/>
          </a:xfrm>
          <a:prstGeom prst="rect">
            <a:avLst/>
          </a:prstGeom>
          <a:noFill/>
        </p:spPr>
      </p:pic>
      <p:pic>
        <p:nvPicPr>
          <p:cNvPr id="160774" name="Picture 6" descr="https://images-na.ssl-images-amazon.com/images/I/51M%2BlNcWqzL._SX405_BO1,204,203,200_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0714" y="1641759"/>
            <a:ext cx="2162479" cy="265660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939809" y="2944335"/>
            <a:ext cx="14879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tx1"/>
                </a:solidFill>
              </a:rPr>
              <a:t>Andrei </a:t>
            </a:r>
            <a:r>
              <a:rPr lang="en-US" sz="1100" dirty="0" err="1" smtClean="0">
                <a:solidFill>
                  <a:schemeClr val="tx1"/>
                </a:solidFill>
              </a:rPr>
              <a:t>Alexandrescu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655618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 </a:t>
            </a:r>
            <a:r>
              <a:rPr lang="en-US" altLang="zh-CN" sz="1100" b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 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  <a:sym typeface="Roboto Mono"/>
              </a:rPr>
              <a:t>add_pointer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&gt;::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>
                <a:solidFill>
                  <a:srgbClr val="4D9AC4"/>
                </a:solidFill>
              </a:rPr>
              <a:t>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98528" y="3131112"/>
            <a:ext cx="5721000" cy="78971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T&gt;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*;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 </a:t>
            </a:r>
            <a:r>
              <a:rPr lang="en-US" altLang="zh-CN" sz="1100" b="1" dirty="0" err="1" smtClean="0">
                <a:solidFill>
                  <a:srgbClr val="4D9AC4"/>
                </a:solidFill>
              </a:rPr>
              <a:t>int_pointer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 </a:t>
            </a:r>
            <a:r>
              <a:rPr lang="en-US" sz="1100" dirty="0" smtClean="0"/>
              <a:t>= </a:t>
            </a:r>
            <a:r>
              <a:rPr lang="en-US" sz="1100" dirty="0" err="1" smtClean="0">
                <a:solidFill>
                  <a:srgbClr val="4D9AC4"/>
                </a:solidFill>
              </a:rPr>
              <a:t>add_pointer</a:t>
            </a:r>
            <a:r>
              <a:rPr lang="en-US" sz="1100" dirty="0" smtClean="0"/>
              <a:t>&lt;</a:t>
            </a:r>
            <a:r>
              <a:rPr lang="en-US" altLang="zh-CN" sz="1100" dirty="0" err="1" smtClean="0"/>
              <a:t>int</a:t>
            </a:r>
            <a:r>
              <a:rPr lang="en-US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3830775" y="2583871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90592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lang="en-US" altLang="zh-CN" sz="1800" dirty="0" smtClean="0">
                <a:solidFill>
                  <a:srgbClr val="FFFFFF"/>
                </a:solidFill>
              </a:rPr>
              <a:t>template aliases</a:t>
            </a:r>
            <a:r>
              <a:rPr lang="zh-CN" altLang="en-US" sz="1800" dirty="0" smtClean="0">
                <a:solidFill>
                  <a:srgbClr val="FFFFFF"/>
                </a:solidFill>
              </a:rPr>
              <a:t>（模版别名）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173166" y="428691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元函数由类和类模版变为模版别名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98528" y="1572493"/>
            <a:ext cx="5721000" cy="19396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Values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 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meta_list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short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US" altLang="zh-CN" sz="1100" dirty="0" smtClean="0"/>
              <a:t>&gt;;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template&lt;template&lt;class</a:t>
            </a:r>
            <a:r>
              <a:rPr lang="en-US" altLang="zh-CN" sz="1100" dirty="0" smtClean="0"/>
              <a:t>...&gt;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List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...&gt;&gt;</a:t>
            </a:r>
          </a:p>
          <a:p>
            <a:r>
              <a:rPr lang="en-US" altLang="zh-CN" sz="1100" dirty="0" smtClean="0"/>
              <a:t>    :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smtClean="0">
                <a:solidFill>
                  <a:srgbClr val="4D9AC4"/>
                </a:solidFill>
              </a:rPr>
              <a:t>Elements</a:t>
            </a:r>
            <a:r>
              <a:rPr lang="en-US" altLang="zh-CN" sz="1100" dirty="0" smtClean="0"/>
              <a:t>)&gt; {};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>
                <a:sym typeface="Roboto Mono"/>
              </a:rPr>
              <a:t>,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&gt;&gt;::value;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size1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list_of_ints</a:t>
            </a:r>
            <a:r>
              <a:rPr lang="en-US" altLang="zh-CN" sz="1100" dirty="0" smtClean="0"/>
              <a:t>&gt;::value;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size2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list_size</a:t>
            </a:r>
            <a:r>
              <a:rPr lang="en-US" altLang="zh-CN" sz="1100" dirty="0" smtClean="0"/>
              <a:t>&lt;boost::</a:t>
            </a:r>
            <a:r>
              <a:rPr lang="en-US" altLang="zh-CN" sz="1100" dirty="0" smtClean="0">
                <a:solidFill>
                  <a:srgbClr val="4D9AC4"/>
                </a:solidFill>
              </a:rPr>
              <a:t>variant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/>
              <a:t>i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lang="en-US" altLang="zh-CN" sz="1100" dirty="0" smtClean="0"/>
              <a:t>&gt;&gt;::value;</a:t>
            </a:r>
            <a:endParaRPr lang="zh-CN" altLang="en-US" sz="1100" dirty="0" smtClean="0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C++11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Variadic</a:t>
            </a:r>
            <a:r>
              <a:rPr kumimoji="0" lang="en-US" altLang="zh-CN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Templates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</a:t>
            </a:r>
            <a:r>
              <a:rPr lang="zh-CN" altLang="en-US" sz="1800" dirty="0" smtClean="0">
                <a:solidFill>
                  <a:srgbClr val="FFFFFF"/>
                </a:solidFill>
              </a:rPr>
              <a:t>作为类型容器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419686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variadic</a:t>
            </a:r>
            <a:r>
              <a:rPr lang="en-US" altLang="zh-CN" sz="1800" dirty="0" smtClean="0">
                <a:solidFill>
                  <a:srgbClr val="FFFFFF"/>
                </a:solidFill>
              </a:rPr>
              <a:t> templates pack</a:t>
            </a:r>
            <a:r>
              <a:rPr lang="zh-CN" altLang="en-US" sz="1800" dirty="0" smtClean="0">
                <a:solidFill>
                  <a:srgbClr val="FFFFFF"/>
                </a:solidFill>
              </a:rPr>
              <a:t>访问模版参数，不通过模版递归和特化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-GB"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8633" y="434233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C++11</a:t>
            </a:r>
            <a:r>
              <a:rPr lang="zh-CN" altLang="en-US" sz="1800" dirty="0" smtClean="0">
                <a:solidFill>
                  <a:srgbClr val="FFFFFF"/>
                </a:solidFill>
              </a:rPr>
              <a:t> 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type_traits</a:t>
            </a:r>
            <a:r>
              <a:rPr lang="zh-CN" altLang="en-US" sz="1800" dirty="0" smtClean="0">
                <a:solidFill>
                  <a:srgbClr val="FFFFFF"/>
                </a:solidFill>
              </a:rPr>
              <a:t>提供了大量的元函数，让模版元编程变得更简单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092" y="1095847"/>
            <a:ext cx="5238461" cy="3293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C++98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95972"/>
            <a:ext cx="5721000" cy="124119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n *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&lt;n - 1&gt;::value;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&lt;0&gt;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value = 1;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/>
              <a:t>cout</a:t>
            </a:r>
            <a:r>
              <a:rPr lang="en-US" altLang="zh-CN" sz="1100" dirty="0" smtClean="0"/>
              <a:t> &lt;&lt;</a:t>
            </a:r>
            <a:r>
              <a:rPr lang="en-US" altLang="zh-CN" sz="1100" b="1" i="1" dirty="0" smtClean="0">
                <a:solidFill>
                  <a:schemeClr val="accent5"/>
                </a:solidFill>
              </a:rPr>
              <a:t> </a:t>
            </a:r>
            <a:r>
              <a:rPr lang="en-US" altLang="zh-CN" sz="1100" b="1" i="1" dirty="0" smtClean="0">
                <a:solidFill>
                  <a:srgbClr val="4D9AC4"/>
                </a:solidFill>
              </a:rPr>
              <a:t>fact98</a:t>
            </a:r>
            <a:r>
              <a:rPr lang="en-US" altLang="zh-CN" sz="1100" dirty="0" smtClean="0"/>
              <a:t>&lt;5&gt;::value &lt;&lt; std::</a:t>
            </a:r>
            <a:r>
              <a:rPr lang="en-US" altLang="zh-CN" sz="1100" dirty="0" err="1" smtClean="0"/>
              <a:t>endl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91599" y="3524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017809" y="3020290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C++11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6"/>
            <a:ext cx="5721000" cy="58310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fact11(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pt-BR" altLang="zh-CN" sz="1100" dirty="0" smtClean="0"/>
              <a:t> n &lt;= 1 ? 1 : (n * fact11(n - 1));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7022" y="2859751"/>
            <a:ext cx="5721000" cy="9294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smtClean="0"/>
              <a:t>fact14(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s = 1;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 1;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&lt;= n;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++) { s = s *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; }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149432" y="2313708"/>
            <a:ext cx="270163" cy="4017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311700" y="1467624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Everything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changed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in meta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programming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311706" y="2278089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r>
              <a:rPr lang="en-US" sz="1800" dirty="0" smtClean="0">
                <a:solidFill>
                  <a:srgbClr val="4D9AC4"/>
                </a:solidFill>
              </a:rPr>
              <a:t>, generic lambda, variable template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1848615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  <a:tabLst/>
              <a:defRPr/>
            </a:pPr>
            <a:r>
              <a:rPr lang="zh-CN" altLang="en-US" sz="2000" dirty="0" smtClean="0">
                <a:solidFill>
                  <a:srgbClr val="00B050"/>
                </a:solidFill>
              </a:rPr>
              <a:t>新特性产生新的编程思想！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4786683" y="3234011"/>
            <a:ext cx="2417682" cy="45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kumimoji="0" 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Boost.hana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92341" y="2826330"/>
            <a:ext cx="1786369" cy="2067551"/>
            <a:chOff x="2792341" y="2902527"/>
            <a:chExt cx="1786369" cy="2067551"/>
          </a:xfrm>
        </p:grpSpPr>
        <p:pic>
          <p:nvPicPr>
            <p:cNvPr id="132099" name="Picture 3" descr="D:\cppcon2018\louis1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2341" y="2902527"/>
              <a:ext cx="1786369" cy="1786369"/>
            </a:xfrm>
            <a:prstGeom prst="rect">
              <a:avLst/>
            </a:prstGeom>
            <a:noFill/>
          </p:spPr>
        </p:pic>
        <p:sp>
          <p:nvSpPr>
            <p:cNvPr id="11" name="矩形 10"/>
            <p:cNvSpPr/>
            <p:nvPr/>
          </p:nvSpPr>
          <p:spPr>
            <a:xfrm>
              <a:off x="3077325" y="4662301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Louis Dionne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13" name="Google Shape;173;p25"/>
          <p:cNvSpPr txBox="1"/>
          <p:nvPr/>
        </p:nvSpPr>
        <p:spPr>
          <a:xfrm>
            <a:off x="1940095" y="1619757"/>
            <a:ext cx="5721000" cy="78400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1940095" y="2561866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5" name="Google Shape;173;p25"/>
          <p:cNvSpPr txBox="1"/>
          <p:nvPr/>
        </p:nvSpPr>
        <p:spPr>
          <a:xfrm>
            <a:off x="1940095" y="3178393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 = 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7" name="Google Shape;173;p25"/>
          <p:cNvSpPr txBox="1"/>
          <p:nvPr/>
        </p:nvSpPr>
        <p:spPr>
          <a:xfrm>
            <a:off x="1940094" y="3850338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the_real_int_type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the_int_type</a:t>
            </a:r>
            <a:r>
              <a:rPr lang="en-US" altLang="zh-CN" sz="1100" dirty="0" smtClean="0"/>
              <a:t>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5721000" cy="133126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4D9AC4"/>
                </a:solidFill>
              </a:rPr>
              <a:t>type_wrapper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 type{};</a:t>
            </a:r>
            <a:endParaRPr lang="en-US" altLang="zh-CN" sz="1100" dirty="0" smtClean="0">
              <a:sym typeface="Roboto Mono"/>
            </a:endParaRPr>
          </a:p>
          <a:p>
            <a:endParaRPr lang="fr-FR" altLang="zh-CN" sz="1100" dirty="0" smtClean="0"/>
          </a:p>
          <a:p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fr-FR" altLang="zh-CN" sz="1100" dirty="0" smtClean="0"/>
              <a:t> 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add_pointer = [](</a:t>
            </a:r>
            <a:r>
              <a:rPr lang="fr-F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fr-FR" altLang="zh-CN" sz="1100" dirty="0" smtClean="0"/>
              <a:t> 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T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(t)::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type&lt;std::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add_pointer_t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&gt;&gt;; </a:t>
            </a:r>
            <a:r>
              <a:rPr lang="en-US" altLang="zh-CN" sz="1100" dirty="0" smtClean="0">
                <a:solidFill>
                  <a:srgbClr val="00B050"/>
                </a:solidFill>
              </a:rPr>
              <a:t>//type to value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40095" y="3060610"/>
            <a:ext cx="5721000" cy="4514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add_pointer</a:t>
            </a:r>
            <a:r>
              <a:rPr lang="en-US" altLang="zh-CN" sz="1100" dirty="0" smtClean="0"/>
              <a:t>(type&lt;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/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intptr</a:t>
            </a:r>
            <a:r>
              <a:rPr lang="en-US" altLang="zh-CN" sz="1100" dirty="0" smtClean="0"/>
              <a:t>)::type,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*&gt;); </a:t>
            </a:r>
            <a:r>
              <a:rPr lang="en-US" altLang="zh-CN" sz="1100" dirty="0" smtClean="0">
                <a:solidFill>
                  <a:srgbClr val="00B050"/>
                </a:solidFill>
              </a:rPr>
              <a:t>//value to type</a:t>
            </a:r>
            <a:endParaRPr lang="en-US" altLang="zh-CN" sz="1100" dirty="0">
              <a:solidFill>
                <a:srgbClr val="00B050"/>
              </a:solidFill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891097" y="2542309"/>
            <a:ext cx="1819433" cy="160215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4151874" y="3297382"/>
            <a:ext cx="1459217" cy="15328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5"/>
          <p:cNvSpPr txBox="1">
            <a:spLocks/>
          </p:cNvSpPr>
          <p:nvPr/>
        </p:nvSpPr>
        <p:spPr>
          <a:xfrm>
            <a:off x="311700" y="346260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元函数的定义不再是类了，而是</a:t>
            </a:r>
            <a:r>
              <a:rPr lang="en-US" altLang="zh-CN" sz="1800" dirty="0" smtClean="0">
                <a:solidFill>
                  <a:srgbClr val="FFFFFF"/>
                </a:solidFill>
              </a:rPr>
              <a:t>lambda!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843591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sz="1800" dirty="0" smtClean="0">
                <a:solidFill>
                  <a:srgbClr val="4D9AC4"/>
                </a:solidFill>
              </a:rPr>
              <a:t>generic lambda, variable template, </a:t>
            </a:r>
            <a:r>
              <a:rPr lang="en-US" sz="1800" dirty="0" err="1" smtClean="0">
                <a:solidFill>
                  <a:srgbClr val="4D9AC4"/>
                </a:solidFill>
              </a:rPr>
              <a:t>constexpr</a:t>
            </a:r>
            <a:endParaRPr lang="en-US" sz="1800" dirty="0">
              <a:solidFill>
                <a:srgbClr val="4D9AC4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30369" y="4302079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FFFF"/>
                </a:solidFill>
              </a:rPr>
              <a:t>functional programming</a:t>
            </a:r>
            <a:endParaRPr lang="zh-CN" altLang="en-US" sz="20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zh-CN" altLang="en-US" dirty="0"/>
          </a:p>
        </p:txBody>
      </p:sp>
      <p:sp>
        <p:nvSpPr>
          <p:cNvPr id="5" name="Google Shape;173;p25"/>
          <p:cNvSpPr txBox="1"/>
          <p:nvPr/>
        </p:nvSpPr>
        <p:spPr>
          <a:xfrm>
            <a:off x="1420091" y="1619758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&amp;&gt;,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animal_ptrs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::filter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animal_types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::traits::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is_pointer</a:t>
            </a:r>
            <a:r>
              <a:rPr lang="en-US" altLang="zh-CN" sz="1100" dirty="0" smtClean="0"/>
              <a:t>(a);</a:t>
            </a:r>
          </a:p>
          <a:p>
            <a:r>
              <a:rPr lang="en-US" altLang="zh-CN" sz="1100" dirty="0" smtClean="0"/>
              <a:t>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err="1" smtClean="0">
                <a:sym typeface="Roboto Mono"/>
              </a:rPr>
              <a:t>(animal_ptrs</a:t>
            </a:r>
            <a:r>
              <a:rPr lang="en-US" altLang="zh-CN" sz="1100" dirty="0" smtClean="0"/>
              <a:t> ==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hana</a:t>
            </a:r>
            <a:r>
              <a:rPr lang="en-US" altLang="zh-CN" sz="1100" dirty="0" smtClean="0">
                <a:solidFill>
                  <a:srgbClr val="4D9AC4"/>
                </a:solidFill>
              </a:rPr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*&gt;,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type_c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*&gt;), "");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3" name="Google Shape;173;p25"/>
          <p:cNvSpPr txBox="1"/>
          <p:nvPr/>
        </p:nvSpPr>
        <p:spPr>
          <a:xfrm>
            <a:off x="1413170" y="2783500"/>
            <a:ext cx="6809509" cy="11026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animals =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Fish</a:t>
            </a:r>
            <a:r>
              <a:rPr lang="en-US" altLang="zh-CN" sz="1100" dirty="0" smtClean="0"/>
              <a:t>{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Nemo</a:t>
            </a:r>
            <a:r>
              <a:rPr lang="en-US" altLang="zh-CN" sz="1100" dirty="0" smtClean="0"/>
              <a:t>"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Cat</a:t>
            </a:r>
            <a:r>
              <a:rPr lang="en-US" altLang="zh-CN" sz="1100" dirty="0" smtClean="0"/>
              <a:t>{ "</a:t>
            </a:r>
            <a:r>
              <a:rPr lang="en-US" altLang="zh-CN" sz="1100" dirty="0" smtClean="0">
                <a:solidFill>
                  <a:srgbClr val="FD9517"/>
                </a:solidFill>
              </a:rPr>
              <a:t>Garfield</a:t>
            </a:r>
            <a:r>
              <a:rPr lang="en-US" altLang="zh-CN" sz="1100" dirty="0" smtClean="0"/>
              <a:t>" }, </a:t>
            </a:r>
            <a:r>
              <a:rPr lang="en-US" altLang="zh-CN" sz="1100" dirty="0" smtClean="0">
                <a:solidFill>
                  <a:srgbClr val="4D9AC4"/>
                </a:solidFill>
              </a:rPr>
              <a:t>Dog</a:t>
            </a:r>
            <a:r>
              <a:rPr lang="en-US" altLang="zh-CN" sz="1100" dirty="0" smtClean="0"/>
              <a:t>{ "</a:t>
            </a:r>
            <a:r>
              <a:rPr lang="en-US" altLang="zh-CN" sz="1100" dirty="0" smtClean="0">
                <a:solidFill>
                  <a:srgbClr val="FD9517"/>
                </a:solidFill>
              </a:rPr>
              <a:t>Snoopy</a:t>
            </a:r>
            <a:r>
              <a:rPr lang="en-US" altLang="zh-CN" sz="1100" dirty="0" smtClean="0"/>
              <a:t>" });</a:t>
            </a:r>
          </a:p>
          <a:p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pt-BR" altLang="zh-CN" sz="1100" dirty="0" smtClean="0"/>
              <a:t> names = hana::transform(animals, [](</a:t>
            </a:r>
            <a:r>
              <a:rPr lang="pt-BR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pt-BR" altLang="zh-CN" sz="1100" dirty="0" smtClean="0"/>
              <a:t> a)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smtClean="0"/>
              <a:t>a.name;</a:t>
            </a:r>
          </a:p>
          <a:p>
            <a:r>
              <a:rPr lang="en-US" altLang="zh-CN" sz="1100" dirty="0" smtClean="0"/>
              <a:t>});</a:t>
            </a:r>
          </a:p>
          <a:p>
            <a:r>
              <a:rPr lang="en-US" altLang="zh-CN" sz="1100" dirty="0" smtClean="0">
                <a:solidFill>
                  <a:srgbClr val="6F350A"/>
                </a:solidFill>
              </a:rPr>
              <a:t>assert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::reverse(names) == </a:t>
            </a:r>
            <a:r>
              <a:rPr lang="en-US" altLang="zh-CN" sz="1100" dirty="0" err="1" smtClean="0"/>
              <a:t>hana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Snoopy</a:t>
            </a:r>
            <a:r>
              <a:rPr lang="en-US" altLang="zh-CN" sz="1100" dirty="0" smtClean="0"/>
              <a:t>", "</a:t>
            </a:r>
            <a:r>
              <a:rPr lang="en-US" altLang="zh-CN" sz="1100" dirty="0" smtClean="0">
                <a:solidFill>
                  <a:srgbClr val="FD9517"/>
                </a:solidFill>
              </a:rPr>
              <a:t>Garfield</a:t>
            </a:r>
            <a:r>
              <a:rPr lang="en-US" altLang="zh-CN" sz="1100" dirty="0" smtClean="0"/>
              <a:t>", "</a:t>
            </a:r>
            <a:r>
              <a:rPr lang="en-US" altLang="zh-CN" sz="1100" dirty="0" err="1" smtClean="0">
                <a:solidFill>
                  <a:srgbClr val="FD9517"/>
                </a:solidFill>
              </a:rPr>
              <a:t>Nemo</a:t>
            </a:r>
            <a:r>
              <a:rPr lang="en-US" altLang="zh-CN" sz="1100" dirty="0" smtClean="0"/>
              <a:t>"));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72;p15"/>
          <p:cNvSpPr txBox="1">
            <a:spLocks/>
          </p:cNvSpPr>
          <p:nvPr/>
        </p:nvSpPr>
        <p:spPr>
          <a:xfrm>
            <a:off x="838200" y="3878220"/>
            <a:ext cx="79941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通过类型容器融合编译期和运行期计算，替代</a:t>
            </a:r>
            <a:r>
              <a:rPr lang="en-US" altLang="zh-CN" sz="1800" dirty="0" smtClean="0">
                <a:solidFill>
                  <a:srgbClr val="FFFFFF"/>
                </a:solidFill>
              </a:rPr>
              <a:t>boost.mpl</a:t>
            </a:r>
            <a:r>
              <a:rPr lang="zh-CN" altLang="en-US" sz="1800" dirty="0" smtClean="0">
                <a:solidFill>
                  <a:srgbClr val="FFFFFF"/>
                </a:solidFill>
              </a:rPr>
              <a:t>和</a:t>
            </a:r>
            <a:r>
              <a:rPr lang="en-US" altLang="zh-CN" sz="1800" dirty="0" err="1" smtClean="0">
                <a:solidFill>
                  <a:srgbClr val="FFFFFF"/>
                </a:solidFill>
              </a:rPr>
              <a:t>boost.fusion</a:t>
            </a:r>
            <a:r>
              <a:rPr lang="en-US" altLang="zh-CN" sz="1800" dirty="0" smtClean="0">
                <a:solidFill>
                  <a:srgbClr val="FFFFFF"/>
                </a:solidFill>
              </a:rPr>
              <a:t>!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Boost.hana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元函数不再是类或类模版，而是</a:t>
            </a:r>
            <a:r>
              <a:rPr lang="en-US" altLang="zh-CN" dirty="0" smtClean="0"/>
              <a:t>lambda</a:t>
            </a:r>
          </a:p>
          <a:p>
            <a:pPr lvl="1"/>
            <a:r>
              <a:rPr lang="zh-CN" altLang="en-US" dirty="0" smtClean="0"/>
              <a:t>不再基于类型，而是基于值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</a:t>
            </a:r>
            <a:r>
              <a:rPr lang="en-US" altLang="zh-CN" dirty="0" smtClean="0"/>
              <a:t>SFINAE</a:t>
            </a:r>
            <a:r>
              <a:rPr lang="zh-CN" altLang="en-US" dirty="0" smtClean="0"/>
              <a:t>，没有模版递归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函数式编程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代码更容易理解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元编程变得更简单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融合编译期与运行期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In C++17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40095" y="1619757"/>
            <a:ext cx="2410232" cy="293838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get(person&amp; p);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get&lt;0&gt;(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get&lt;1&gt;(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get&lt;2&gt;(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5992519" y="2292921"/>
            <a:ext cx="2555736" cy="216130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ym typeface="Roboto Mono"/>
              </a:rPr>
              <a:t>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get(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&amp; p)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0)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p.id;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1)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p.name;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(I == 2)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p.age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537364" y="3186545"/>
            <a:ext cx="1246908" cy="353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没有特化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C++14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In C++17</a:t>
            </a:r>
          </a:p>
          <a:p>
            <a:pPr>
              <a:buNone/>
            </a:pPr>
            <a:r>
              <a:rPr lang="en-US" altLang="zh-CN" dirty="0" smtClean="0"/>
              <a:t>                                                               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/>
          </a:p>
        </p:txBody>
      </p:sp>
      <p:sp>
        <p:nvSpPr>
          <p:cNvPr id="8" name="Google Shape;173;p25"/>
          <p:cNvSpPr txBox="1"/>
          <p:nvPr/>
        </p:nvSpPr>
        <p:spPr>
          <a:xfrm>
            <a:off x="2182096" y="1481217"/>
            <a:ext cx="5361240" cy="161527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2182095" y="3323865"/>
            <a:ext cx="5354313" cy="125506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&gt;)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/>
              <a:t>to_string</a:t>
            </a:r>
            <a:r>
              <a:rPr lang="en-US" altLang="zh-CN" sz="1100" dirty="0" smtClean="0"/>
              <a:t>(t);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602673" y="4522383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No SFINAE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C++98: boost.mpl, </a:t>
            </a:r>
            <a:r>
              <a:rPr lang="en-US" altLang="zh-CN" dirty="0" err="1" smtClean="0"/>
              <a:t>boost.fusion</a:t>
            </a:r>
            <a:endParaRPr lang="en-US" altLang="zh-CN" dirty="0" smtClean="0"/>
          </a:p>
          <a:p>
            <a:r>
              <a:rPr lang="en-US" altLang="zh-CN" dirty="0" smtClean="0"/>
              <a:t>C++11: boost.</a:t>
            </a:r>
            <a:r>
              <a:rPr lang="sv-SE" altLang="zh-CN" dirty="0" smtClean="0"/>
              <a:t>mp11, meta, brigand</a:t>
            </a:r>
          </a:p>
          <a:p>
            <a:r>
              <a:rPr lang="sv-SE" altLang="zh-CN" dirty="0" smtClean="0"/>
              <a:t>C++14: boost.hana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/>
          </a:p>
        </p:txBody>
      </p:sp>
      <p:sp>
        <p:nvSpPr>
          <p:cNvPr id="5" name="Google Shape;72;p15"/>
          <p:cNvSpPr txBox="1">
            <a:spLocks/>
          </p:cNvSpPr>
          <p:nvPr/>
        </p:nvSpPr>
        <p:spPr>
          <a:xfrm>
            <a:off x="547254" y="3303181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Newer is Better</a:t>
            </a:r>
            <a:r>
              <a:rPr lang="zh-CN" altLang="en-US" sz="1800" dirty="0" smtClean="0">
                <a:solidFill>
                  <a:srgbClr val="FFFFFF"/>
                </a:solidFill>
              </a:rPr>
              <a:t>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sp>
        <p:nvSpPr>
          <p:cNvPr id="6" name="Google Shape;72;p15"/>
          <p:cNvSpPr txBox="1">
            <a:spLocks/>
          </p:cNvSpPr>
          <p:nvPr/>
        </p:nvSpPr>
        <p:spPr>
          <a:xfrm>
            <a:off x="665016" y="518540"/>
            <a:ext cx="7862455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C++</a:t>
            </a:r>
            <a:r>
              <a:rPr lang="zh-CN" altLang="en-US" sz="1800" dirty="0" smtClean="0">
                <a:solidFill>
                  <a:srgbClr val="FFFFFF"/>
                </a:solidFill>
              </a:rPr>
              <a:t>新标准新特性产生新的</a:t>
            </a:r>
            <a:r>
              <a:rPr lang="en-US" altLang="zh-CN" sz="1800" dirty="0" smtClean="0">
                <a:solidFill>
                  <a:srgbClr val="FFFFFF"/>
                </a:solidFill>
              </a:rPr>
              <a:t>idea</a:t>
            </a:r>
            <a:r>
              <a:rPr lang="zh-CN" altLang="en-US" sz="1800" dirty="0" smtClean="0">
                <a:solidFill>
                  <a:srgbClr val="FFFFFF"/>
                </a:solidFill>
              </a:rPr>
              <a:t>，让元编程变得更简单更强大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438391" y="1018333"/>
            <a:ext cx="4225636" cy="2225389"/>
            <a:chOff x="2209800" y="1662544"/>
            <a:chExt cx="4225636" cy="2225389"/>
          </a:xfrm>
        </p:grpSpPr>
        <p:pic>
          <p:nvPicPr>
            <p:cNvPr id="164866" name="Picture 2" descr="台阶模板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9800" y="1662544"/>
              <a:ext cx="4225636" cy="2225389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2714869" y="3193719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C++98</a:t>
              </a:r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3982558" y="2923556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C++11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250251" y="2639537"/>
              <a:ext cx="72167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smtClean="0"/>
                <a:t>C++14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80849" y="2383227"/>
              <a:ext cx="11152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SFINAE</a:t>
              </a:r>
            </a:p>
            <a:p>
              <a:r>
                <a:rPr lang="en-US" altLang="zh-CN" sz="1200" dirty="0" smtClean="0"/>
                <a:t>recursive</a:t>
              </a:r>
            </a:p>
            <a:p>
              <a:r>
                <a:rPr lang="en-US" altLang="zh-CN" sz="1200" dirty="0" smtClean="0"/>
                <a:t>tag dispatch</a:t>
              </a:r>
            </a:p>
            <a:p>
              <a:r>
                <a:rPr lang="en-US" altLang="zh-CN" sz="1200" dirty="0" smtClean="0"/>
                <a:t>specialize</a:t>
              </a:r>
              <a:endParaRPr lang="zh-CN" altLang="en-US" sz="1200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692233" y="2182337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err="1" smtClean="0"/>
                <a:t>constexpr</a:t>
              </a:r>
              <a:endParaRPr lang="en-US" altLang="zh-CN" sz="1200" dirty="0" smtClean="0"/>
            </a:p>
            <a:p>
              <a:r>
                <a:rPr lang="en-US" altLang="zh-CN" sz="1200" dirty="0" smtClean="0"/>
                <a:t>template aliases </a:t>
              </a:r>
              <a:r>
                <a:rPr lang="en-US" altLang="zh-CN" sz="1200" dirty="0" err="1" smtClean="0"/>
                <a:t>variadic</a:t>
              </a:r>
              <a:r>
                <a:rPr lang="en-US" altLang="zh-CN" sz="1200" dirty="0" smtClean="0"/>
                <a:t> templates</a:t>
              </a:r>
              <a:endParaRPr lang="zh-CN" altLang="en-US" sz="1200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918357" y="1946803"/>
              <a:ext cx="14616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/>
                <a:t>variable templates</a:t>
              </a:r>
            </a:p>
            <a:p>
              <a:r>
                <a:rPr lang="en-US" altLang="zh-CN" sz="1200" dirty="0" smtClean="0"/>
                <a:t>generic lambda</a:t>
              </a:r>
            </a:p>
            <a:p>
              <a:r>
                <a:rPr lang="en-US" altLang="zh-CN" sz="1200" dirty="0" err="1" smtClean="0"/>
                <a:t>constexpr</a:t>
              </a:r>
              <a:endParaRPr lang="zh-CN" alt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7650" y="1344613"/>
            <a:ext cx="3567113" cy="245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0"/>
            <a:ext cx="7347600" cy="15182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*) == 8, "</a:t>
            </a:r>
            <a:r>
              <a:rPr lang="en-US" altLang="zh-CN" sz="1100" dirty="0" smtClean="0">
                <a:solidFill>
                  <a:srgbClr val="FF9933"/>
                </a:solidFill>
              </a:rPr>
              <a:t>expected 64-bit platform</a:t>
            </a:r>
            <a:r>
              <a:rPr lang="en-US" altLang="zh-CN" sz="1100" dirty="0" smtClean="0"/>
              <a:t>");</a:t>
            </a:r>
          </a:p>
          <a:p>
            <a:pPr lvl="0"/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Row,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Column&gt;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Matrix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&gt;=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Column number must be positive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(Row</a:t>
            </a:r>
            <a:r>
              <a:rPr lang="en-US" altLang="zh-CN" sz="1100" dirty="0" smtClean="0"/>
              <a:t> + Column &gt; 0, "</a:t>
            </a:r>
            <a:r>
              <a:rPr lang="en-US" altLang="zh-CN" sz="1100" dirty="0" smtClean="0">
                <a:solidFill>
                  <a:srgbClr val="FD9517"/>
                </a:solidFill>
              </a:rPr>
              <a:t>Row and Column must be greater than 0</a:t>
            </a:r>
            <a:r>
              <a:rPr lang="en-US" altLang="zh-CN" sz="1100" dirty="0" smtClean="0"/>
              <a:t>.");</a:t>
            </a:r>
          </a:p>
          <a:p>
            <a:r>
              <a:rPr lang="en-US" altLang="zh-CN" sz="1100" dirty="0" smtClean="0"/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静态检查</a:t>
            </a:r>
            <a:endParaRPr dirty="0"/>
          </a:p>
        </p:txBody>
      </p:sp>
      <p:sp>
        <p:nvSpPr>
          <p:cNvPr id="71" name="Google Shape;71;p15"/>
          <p:cNvSpPr txBox="1"/>
          <p:nvPr/>
        </p:nvSpPr>
        <p:spPr>
          <a:xfrm>
            <a:off x="877419" y="1148761"/>
            <a:ext cx="7347600" cy="203085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enable_if_t</a:t>
            </a:r>
            <a:r>
              <a:rPr lang="en-US" altLang="zh-CN" sz="1100" dirty="0" smtClean="0"/>
              <a:t>&lt;!std::</a:t>
            </a:r>
            <a:r>
              <a:rPr lang="en-US" altLang="zh-CN" sz="1100" dirty="0" err="1" smtClean="0"/>
              <a:t>is_member_function_pointer_v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&gt;&gt;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f) {</a:t>
            </a:r>
            <a:endParaRPr lang="zh-CN" altLang="en-US" sz="1100" dirty="0" smtClean="0"/>
          </a:p>
          <a:p>
            <a:r>
              <a:rPr lang="en-US" altLang="zh-CN" sz="1100" dirty="0" smtClean="0"/>
              <a:t>}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([] {});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//ok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//compile error: no matching function for call to '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foo</a:t>
            </a:r>
            <a:r>
              <a:rPr lang="en-US" altLang="zh-CN" sz="1100" dirty="0" smtClean="0">
                <a:solidFill>
                  <a:srgbClr val="00B050"/>
                </a:solidFill>
              </a:rPr>
              <a:t>(void (A::*)())'</a:t>
            </a:r>
            <a:endParaRPr sz="1100" dirty="0">
              <a:solidFill>
                <a:srgbClr val="00B05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6" name="Google Shape;72;p15"/>
          <p:cNvSpPr txBox="1">
            <a:spLocks noGrp="1"/>
          </p:cNvSpPr>
          <p:nvPr>
            <p:ph type="body" idx="1"/>
          </p:nvPr>
        </p:nvSpPr>
        <p:spPr>
          <a:xfrm>
            <a:off x="304772" y="3393322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安全，尽可能早地发现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r>
              <a:rPr lang="zh-CN" altLang="en-US" dirty="0" smtClean="0">
                <a:solidFill>
                  <a:srgbClr val="FFFFFF"/>
                </a:solidFill>
              </a:rPr>
              <a:t>，让编译器而不是人帮助发现</a:t>
            </a:r>
            <a:r>
              <a:rPr lang="en-US" altLang="zh-CN" dirty="0" smtClean="0">
                <a:solidFill>
                  <a:srgbClr val="FFFFFF"/>
                </a:solidFill>
              </a:rPr>
              <a:t>bug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/>
              <a:t>探测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14" name="Google Shape;71;p15"/>
          <p:cNvSpPr txBox="1"/>
          <p:nvPr/>
        </p:nvSpPr>
        <p:spPr>
          <a:xfrm>
            <a:off x="877419" y="1037929"/>
            <a:ext cx="7347600" cy="116494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</a:p>
          <a:p>
            <a:endParaRPr lang="zh-CN" altLang="en-US" sz="1100" dirty="0" smtClean="0"/>
          </a:p>
        </p:txBody>
      </p:sp>
      <p:sp>
        <p:nvSpPr>
          <p:cNvPr id="6" name="Google Shape;71;p15"/>
          <p:cNvSpPr txBox="1"/>
          <p:nvPr/>
        </p:nvSpPr>
        <p:spPr>
          <a:xfrm>
            <a:off x="877418" y="2298696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=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 :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{};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void_t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&gt;().member)&gt; &gt; :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true_type</a:t>
            </a:r>
            <a:r>
              <a:rPr lang="en-US" altLang="zh-CN" sz="1100" dirty="0" smtClean="0"/>
              <a:t> {};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Google Shape;71;p15"/>
          <p:cNvSpPr txBox="1"/>
          <p:nvPr/>
        </p:nvSpPr>
        <p:spPr>
          <a:xfrm>
            <a:off x="863564" y="3552531"/>
            <a:ext cx="7347600" cy="11580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(){}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member;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has_foo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has_member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4D9AC4"/>
                </a:solidFill>
              </a:rPr>
              <a:t>A</a:t>
            </a:r>
            <a:r>
              <a:rPr lang="en-US" altLang="zh-CN" sz="1100" dirty="0" smtClean="0"/>
              <a:t> &gt;::value);</a:t>
            </a:r>
            <a:endParaRPr lang="en-US"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08683" y="37280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600" dirty="0" smtClean="0">
                <a:solidFill>
                  <a:schemeClr val="bg1"/>
                </a:solidFill>
              </a:rPr>
              <a:t>decltype, void_t, SFINAE In C++17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440560"/>
            <a:ext cx="5287963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3357554" y="1738587"/>
            <a:ext cx="1571635" cy="773411"/>
            <a:chOff x="3357554" y="1285864"/>
            <a:chExt cx="1571635" cy="1143013"/>
          </a:xfrm>
        </p:grpSpPr>
        <p:grpSp>
          <p:nvGrpSpPr>
            <p:cNvPr id="7" name="组合 6"/>
            <p:cNvGrpSpPr/>
            <p:nvPr/>
          </p:nvGrpSpPr>
          <p:grpSpPr>
            <a:xfrm>
              <a:off x="3357554" y="1285864"/>
              <a:ext cx="1500198" cy="471164"/>
              <a:chOff x="3786182" y="1285864"/>
              <a:chExt cx="1643074" cy="471164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3786182" y="1286092"/>
                <a:ext cx="1643074" cy="4709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857620" y="1285864"/>
                <a:ext cx="1478482" cy="454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Core business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8998" y="1757026"/>
              <a:ext cx="1500191" cy="671851"/>
              <a:chOff x="3428998" y="1757026"/>
              <a:chExt cx="1500191" cy="671851"/>
            </a:xfrm>
          </p:grpSpPr>
          <p:cxnSp>
            <p:nvCxnSpPr>
              <p:cNvPr id="11" name="直接箭头连接符 10"/>
              <p:cNvCxnSpPr>
                <a:stCxn id="8" idx="2"/>
              </p:cNvCxnSpPr>
              <p:nvPr/>
            </p:nvCxnSpPr>
            <p:spPr>
              <a:xfrm rot="5400000">
                <a:off x="3432400" y="1753624"/>
                <a:ext cx="671851" cy="678656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箭头连接符 11"/>
              <p:cNvCxnSpPr>
                <a:stCxn id="8" idx="2"/>
              </p:cNvCxnSpPr>
              <p:nvPr/>
            </p:nvCxnSpPr>
            <p:spPr>
              <a:xfrm rot="16200000" flipH="1">
                <a:off x="3789587" y="2075092"/>
                <a:ext cx="671850" cy="35719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>
                <a:stCxn id="8" idx="2"/>
              </p:cNvCxnSpPr>
              <p:nvPr/>
            </p:nvCxnSpPr>
            <p:spPr>
              <a:xfrm rot="16200000" flipH="1">
                <a:off x="4182496" y="1682183"/>
                <a:ext cx="671850" cy="82153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6356205" y="3940759"/>
            <a:ext cx="2427571" cy="437274"/>
            <a:chOff x="3786183" y="1214428"/>
            <a:chExt cx="2112523" cy="714380"/>
          </a:xfrm>
        </p:grpSpPr>
        <p:sp>
          <p:nvSpPr>
            <p:cNvPr id="15" name="圆角矩形 14"/>
            <p:cNvSpPr/>
            <p:nvPr/>
          </p:nvSpPr>
          <p:spPr>
            <a:xfrm>
              <a:off x="3786183" y="1214428"/>
              <a:ext cx="2112523" cy="7143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57620" y="1285865"/>
              <a:ext cx="2039720" cy="502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Non-core business aspects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643570" y="3012064"/>
            <a:ext cx="1571636" cy="928694"/>
            <a:chOff x="5643570" y="2928940"/>
            <a:chExt cx="1571636" cy="928694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5715008" y="2928940"/>
              <a:ext cx="1500198" cy="92869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643570" y="3643320"/>
              <a:ext cx="1571636" cy="21431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0788" y="1725334"/>
            <a:ext cx="1600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圆角矩形 52"/>
          <p:cNvSpPr/>
          <p:nvPr/>
        </p:nvSpPr>
        <p:spPr>
          <a:xfrm>
            <a:off x="4000496" y="3463218"/>
            <a:ext cx="928694" cy="7858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Core  business function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357290" y="3391780"/>
            <a:ext cx="642942" cy="928694"/>
            <a:chOff x="1500166" y="3571882"/>
            <a:chExt cx="642942" cy="928694"/>
          </a:xfrm>
        </p:grpSpPr>
        <p:sp>
          <p:nvSpPr>
            <p:cNvPr id="55" name="矩形 54"/>
            <p:cNvSpPr/>
            <p:nvPr/>
          </p:nvSpPr>
          <p:spPr>
            <a:xfrm>
              <a:off x="1571604" y="3571882"/>
              <a:ext cx="571504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500166" y="3786196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43173" y="3391780"/>
            <a:ext cx="678026" cy="928694"/>
            <a:chOff x="2786050" y="3571882"/>
            <a:chExt cx="571504" cy="928694"/>
          </a:xfrm>
        </p:grpSpPr>
        <p:sp>
          <p:nvSpPr>
            <p:cNvPr id="58" name="矩形 57"/>
            <p:cNvSpPr/>
            <p:nvPr/>
          </p:nvSpPr>
          <p:spPr>
            <a:xfrm>
              <a:off x="2857488" y="3571882"/>
              <a:ext cx="500066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86050" y="3786196"/>
              <a:ext cx="53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72132" y="3391780"/>
            <a:ext cx="712054" cy="928694"/>
            <a:chOff x="5786446" y="3571882"/>
            <a:chExt cx="712054" cy="928694"/>
          </a:xfrm>
        </p:grpSpPr>
        <p:sp>
          <p:nvSpPr>
            <p:cNvPr id="61" name="矩形 60"/>
            <p:cNvSpPr/>
            <p:nvPr/>
          </p:nvSpPr>
          <p:spPr>
            <a:xfrm>
              <a:off x="5857884" y="3571882"/>
              <a:ext cx="552085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786446" y="3786196"/>
              <a:ext cx="7120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log</a:t>
              </a:r>
            </a:p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858016" y="3391780"/>
            <a:ext cx="662360" cy="928694"/>
            <a:chOff x="7052911" y="3571882"/>
            <a:chExt cx="662360" cy="928694"/>
          </a:xfrm>
        </p:grpSpPr>
        <p:sp>
          <p:nvSpPr>
            <p:cNvPr id="64" name="矩形 63"/>
            <p:cNvSpPr/>
            <p:nvPr/>
          </p:nvSpPr>
          <p:spPr>
            <a:xfrm>
              <a:off x="7124348" y="3571882"/>
              <a:ext cx="590923" cy="928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				</a:t>
              </a:r>
              <a:endParaRPr lang="zh-CN" alt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52911" y="3857634"/>
              <a:ext cx="636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check</a:t>
              </a:r>
            </a:p>
            <a:p>
              <a:pPr algn="ctr"/>
              <a:r>
                <a:rPr lang="en-US" altLang="zh-CN" sz="1200" dirty="0" smtClean="0">
                  <a:solidFill>
                    <a:schemeClr val="tx1"/>
                  </a:solidFill>
                </a:rPr>
                <a:t>aspect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7318" y="1730394"/>
            <a:ext cx="446563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7" name="组合 66"/>
          <p:cNvGrpSpPr/>
          <p:nvPr/>
        </p:nvGrpSpPr>
        <p:grpSpPr>
          <a:xfrm>
            <a:off x="1714479" y="2869689"/>
            <a:ext cx="1975008" cy="450653"/>
            <a:chOff x="1857356" y="3049791"/>
            <a:chExt cx="1817008" cy="450653"/>
          </a:xfrm>
        </p:grpSpPr>
        <p:sp>
          <p:nvSpPr>
            <p:cNvPr id="68" name="左大括号 67"/>
            <p:cNvSpPr/>
            <p:nvPr/>
          </p:nvSpPr>
          <p:spPr>
            <a:xfrm rot="5400000">
              <a:off x="2285984" y="2714626"/>
              <a:ext cx="357190" cy="1214446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2405772" y="3049791"/>
              <a:ext cx="12685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Before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015057" y="2869689"/>
            <a:ext cx="1777365" cy="450653"/>
            <a:chOff x="6157930" y="3049791"/>
            <a:chExt cx="1862815" cy="450653"/>
          </a:xfrm>
        </p:grpSpPr>
        <p:sp>
          <p:nvSpPr>
            <p:cNvPr id="71" name="左大括号 70"/>
            <p:cNvSpPr/>
            <p:nvPr/>
          </p:nvSpPr>
          <p:spPr>
            <a:xfrm rot="5400000">
              <a:off x="6615130" y="2686054"/>
              <a:ext cx="357190" cy="1271590"/>
            </a:xfrm>
            <a:prstGeom prst="leftBrace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1795" y="3049791"/>
              <a:ext cx="12889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After aspects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右箭头 72"/>
          <p:cNvSpPr/>
          <p:nvPr/>
        </p:nvSpPr>
        <p:spPr>
          <a:xfrm>
            <a:off x="2071670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>
            <a:off x="3357554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右箭头 74"/>
          <p:cNvSpPr/>
          <p:nvPr/>
        </p:nvSpPr>
        <p:spPr>
          <a:xfrm>
            <a:off x="5000628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右箭头 75"/>
          <p:cNvSpPr/>
          <p:nvPr/>
        </p:nvSpPr>
        <p:spPr>
          <a:xfrm>
            <a:off x="6286512" y="3748970"/>
            <a:ext cx="57150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71472" y="3463218"/>
            <a:ext cx="785818" cy="500066"/>
            <a:chOff x="714348" y="3643320"/>
            <a:chExt cx="785818" cy="500066"/>
          </a:xfrm>
        </p:grpSpPr>
        <p:sp>
          <p:nvSpPr>
            <p:cNvPr id="78" name="右箭头 77"/>
            <p:cNvSpPr/>
            <p:nvPr/>
          </p:nvSpPr>
          <p:spPr>
            <a:xfrm>
              <a:off x="714348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714348" y="3643320"/>
              <a:ext cx="78098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request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572395" y="3512631"/>
            <a:ext cx="920445" cy="450653"/>
            <a:chOff x="7715272" y="3692733"/>
            <a:chExt cx="1004122" cy="450653"/>
          </a:xfrm>
        </p:grpSpPr>
        <p:sp>
          <p:nvSpPr>
            <p:cNvPr id="81" name="右箭头 80"/>
            <p:cNvSpPr/>
            <p:nvPr/>
          </p:nvSpPr>
          <p:spPr>
            <a:xfrm>
              <a:off x="7786710" y="3929072"/>
              <a:ext cx="78581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715272" y="3692733"/>
              <a:ext cx="10041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response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8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317" y="881932"/>
            <a:ext cx="6226983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/>
          </a:p>
        </p:txBody>
      </p:sp>
      <p:sp>
        <p:nvSpPr>
          <p:cNvPr id="6" name="Google Shape;86;p16"/>
          <p:cNvSpPr txBox="1"/>
          <p:nvPr/>
        </p:nvSpPr>
        <p:spPr>
          <a:xfrm>
            <a:off x="1607590" y="1663977"/>
            <a:ext cx="6130173" cy="136324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has_before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has_befor_mtd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item.before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</a:p>
          <a:p>
            <a:endParaRPr lang="en-US" sz="1100" dirty="0" smtClean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has_after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/>
              <a:t>(item), 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&amp;&gt;::value;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has_after_mtd</a:t>
            </a:r>
            <a:r>
              <a:rPr lang="en-US" altLang="zh-CN" sz="1100" dirty="0" smtClean="0"/>
              <a:t>)</a:t>
            </a:r>
          </a:p>
          <a:p>
            <a:r>
              <a:rPr lang="en-US" altLang="zh-CN" sz="1100" dirty="0" smtClean="0"/>
              <a:t>    r = </a:t>
            </a:r>
            <a:r>
              <a:rPr lang="en-US" altLang="zh-CN" sz="1100" dirty="0" err="1" smtClean="0"/>
              <a:t>item.after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res);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探测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AOP(</a:t>
            </a:r>
            <a:r>
              <a:rPr lang="en-US" dirty="0" smtClean="0"/>
              <a:t>Aspect Oriented Programming)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-GB"/>
          </a:p>
        </p:txBody>
      </p:sp>
      <p:sp>
        <p:nvSpPr>
          <p:cNvPr id="5" name="Google Shape;71;p15"/>
          <p:cNvSpPr txBox="1"/>
          <p:nvPr/>
        </p:nvSpPr>
        <p:spPr>
          <a:xfrm>
            <a:off x="748145" y="1633670"/>
            <a:ext cx="7800109" cy="250884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(member)\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&gt;\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has_##member\</a:t>
            </a:r>
          </a:p>
          <a:p>
            <a:r>
              <a:rPr lang="en-US" altLang="zh-CN" sz="1100" dirty="0" smtClean="0"/>
              <a:t>{\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Check(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) -&gt;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</a:t>
            </a:r>
            <a:r>
              <a:rPr lang="en-US" altLang="zh-CN" sz="1100" dirty="0" smtClean="0"/>
              <a:t>&gt;().member(std::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declval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&gt;()...),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()); 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U&gt;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false_type</a:t>
            </a:r>
            <a:r>
              <a:rPr lang="en-US" altLang="zh-CN" sz="1100" dirty="0" smtClean="0"/>
              <a:t> Check(...);\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:\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{value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is_same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(Check&lt;</a:t>
            </a:r>
            <a:r>
              <a:rPr lang="en-US" altLang="zh-CN" sz="1100" dirty="0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T</a:t>
            </a:r>
            <a:r>
              <a:rPr lang="en-US" altLang="zh-CN" sz="1100" dirty="0" smtClean="0"/>
              <a:t>&gt;(0)),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true_type</a:t>
            </a:r>
            <a:r>
              <a:rPr lang="en-US" altLang="zh-CN" sz="1100" dirty="0" smtClean="0"/>
              <a:t>&gt;::value};\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(before)</a:t>
            </a:r>
          </a:p>
          <a:p>
            <a:r>
              <a:rPr lang="en-US" altLang="zh-CN" sz="1100" dirty="0" smtClean="0">
                <a:solidFill>
                  <a:srgbClr val="7030A0"/>
                </a:solidFill>
              </a:rPr>
              <a:t>HAS_MEMBER</a:t>
            </a:r>
            <a:r>
              <a:rPr lang="en-US" altLang="zh-CN" sz="1100" dirty="0" smtClean="0"/>
              <a:t>(after)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20367" y="4253563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AOP in feather 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https://github.com/qicosmos/feather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编译期计算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类型计算</a:t>
            </a:r>
            <a:endParaRPr lang="en-US" altLang="zh-CN" dirty="0" smtClean="0"/>
          </a:p>
          <a:p>
            <a:r>
              <a:rPr lang="zh-CN" altLang="en-US" dirty="0" smtClean="0"/>
              <a:t>类型推导</a:t>
            </a:r>
            <a:endParaRPr lang="en-US" altLang="zh-CN" dirty="0" smtClean="0"/>
          </a:p>
          <a:p>
            <a:r>
              <a:rPr lang="zh-CN" altLang="en-US" dirty="0" smtClean="0"/>
              <a:t>类型萃取</a:t>
            </a:r>
            <a:endParaRPr lang="en-US" altLang="zh-CN" dirty="0" smtClean="0"/>
          </a:p>
          <a:p>
            <a:r>
              <a:rPr lang="zh-CN" altLang="en-US" dirty="0" smtClean="0"/>
              <a:t>类型转换</a:t>
            </a:r>
            <a:endParaRPr lang="en-US" altLang="zh-CN" dirty="0" smtClean="0"/>
          </a:p>
          <a:p>
            <a:r>
              <a:rPr lang="zh-CN" altLang="en-US" dirty="0" smtClean="0"/>
              <a:t>数值计算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1858296" y="2494062"/>
            <a:ext cx="3752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表达式</a:t>
            </a:r>
            <a:r>
              <a:rPr lang="zh-CN" altLang="en-US" sz="1600" dirty="0" smtClean="0">
                <a:solidFill>
                  <a:schemeClr val="tx1"/>
                </a:solidFill>
              </a:rPr>
              <a:t>模版</a:t>
            </a:r>
            <a:r>
              <a:rPr lang="zh-CN" altLang="en-US" sz="1600" dirty="0" smtClean="0">
                <a:solidFill>
                  <a:schemeClr val="tx1"/>
                </a:solidFill>
              </a:rPr>
              <a:t>，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Xtensor</a:t>
            </a:r>
            <a:r>
              <a:rPr lang="en-US" altLang="zh-CN" sz="1600" dirty="0" smtClean="0">
                <a:solidFill>
                  <a:schemeClr val="tx1"/>
                </a:solidFill>
              </a:rPr>
              <a:t>, Eigen,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Mshadow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586347" y="1143003"/>
            <a:ext cx="6082144" cy="31103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function_traits_impl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{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 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stl_function_type</a:t>
            </a:r>
            <a:r>
              <a:rPr lang="en-US" altLang="zh-CN" sz="1100" dirty="0" smtClean="0"/>
              <a:t> =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function_type</a:t>
            </a:r>
            <a:r>
              <a:rPr lang="en-US" altLang="zh-CN" sz="1100" dirty="0" smtClean="0"/>
              <a:t>&gt;;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Ret</a:t>
            </a:r>
            <a:r>
              <a:rPr lang="en-US" altLang="zh-CN" sz="1100" dirty="0" smtClean="0"/>
              <a:t>(*</a:t>
            </a:r>
            <a:r>
              <a:rPr lang="en-US" altLang="zh-CN" sz="1100" dirty="0" smtClean="0">
                <a:solidFill>
                  <a:srgbClr val="4D9AC4"/>
                </a:solidFill>
              </a:rPr>
              <a:t>pointer</a:t>
            </a:r>
            <a:r>
              <a:rPr lang="en-US" altLang="zh-CN" sz="1100" dirty="0" smtClean="0"/>
              <a:t>)(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I&gt;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static_assert</a:t>
            </a:r>
            <a:r>
              <a:rPr lang="en-US" altLang="zh-CN" sz="1100" dirty="0" smtClean="0">
                <a:sym typeface="Roboto Mono"/>
              </a:rPr>
              <a:t>(I</a:t>
            </a:r>
            <a:r>
              <a:rPr lang="en-US" altLang="zh-CN" sz="1100" dirty="0" smtClean="0"/>
              <a:t> &lt; </a:t>
            </a:r>
            <a:r>
              <a:rPr lang="en-US" altLang="zh-CN" sz="1100" dirty="0" err="1" smtClean="0"/>
              <a:t>arity</a:t>
            </a:r>
            <a:r>
              <a:rPr lang="en-US" altLang="zh-CN" sz="1100" dirty="0" smtClean="0"/>
              <a:t>, "</a:t>
            </a:r>
            <a:r>
              <a:rPr lang="en-US" altLang="zh-CN" sz="1100" dirty="0" smtClean="0">
                <a:solidFill>
                  <a:srgbClr val="FF9933"/>
                </a:solidFill>
              </a:rPr>
              <a:t>index is out of range, index must less than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sizeof</a:t>
            </a:r>
            <a:r>
              <a:rPr lang="en-US" altLang="zh-CN" sz="1100" dirty="0" smtClean="0">
                <a:solidFill>
                  <a:srgbClr val="FF9933"/>
                </a:solidFill>
              </a:rPr>
              <a:t> </a:t>
            </a:r>
            <a:r>
              <a:rPr lang="en-US" altLang="zh-CN" sz="1100" dirty="0" err="1" smtClean="0">
                <a:solidFill>
                  <a:srgbClr val="FF9933"/>
                </a:solidFill>
              </a:rPr>
              <a:t>Args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using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tuple_element</a:t>
            </a:r>
            <a:r>
              <a:rPr lang="en-US" altLang="zh-CN" sz="1100" dirty="0" smtClean="0"/>
              <a:t>&lt;I,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 };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typedef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remove_cv_t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&gt;&gt;...&gt;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tuple_type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args_type_t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...&gt;;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91775" y="4253563"/>
            <a:ext cx="6365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function_traits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 in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cinatra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https://github.com/qicosmos/cinatra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rpc</a:t>
            </a:r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1599" y="1536647"/>
            <a:ext cx="5721000" cy="160834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endParaRPr lang="en-US" altLang="zh-CN" sz="1100" dirty="0" smtClean="0"/>
          </a:p>
          <a:p>
            <a:r>
              <a:rPr lang="en-US" altLang="zh-CN" sz="1100" dirty="0" smtClean="0"/>
              <a:t>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translate(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     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temp = </a:t>
            </a:r>
            <a:r>
              <a:rPr lang="en-US" altLang="zh-CN" sz="1100" dirty="0" err="1" smtClean="0"/>
              <a:t>orignal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for</a:t>
            </a:r>
            <a:r>
              <a:rPr lang="en-US" altLang="zh-CN" sz="1100" dirty="0" smtClean="0"/>
              <a:t>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&amp; c : temp) c = </a:t>
            </a:r>
            <a:r>
              <a:rPr lang="en-US" altLang="zh-CN" sz="1100" dirty="0" err="1" smtClean="0"/>
              <a:t>toupper</a:t>
            </a:r>
            <a:r>
              <a:rPr lang="en-US" altLang="zh-CN" sz="1100" dirty="0" smtClean="0"/>
              <a:t>(c);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temp;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 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877742" y="3199163"/>
            <a:ext cx="5721000" cy="59005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F9933"/>
                </a:solidFill>
              </a:rPr>
              <a:t>add</a:t>
            </a:r>
            <a:r>
              <a:rPr lang="en-US" altLang="zh-CN" sz="1100" dirty="0" smtClean="0"/>
              <a:t>", &amp;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rpc_service</a:t>
            </a:r>
            <a:r>
              <a:rPr lang="en-US" altLang="zh-CN" sz="1100" dirty="0" smtClean="0"/>
              <a:t>::add, &amp;</a:t>
            </a:r>
            <a:r>
              <a:rPr lang="en-US" altLang="zh-CN" sz="1100" dirty="0" err="1" smtClean="0"/>
              <a:t>rpc_srv</a:t>
            </a:r>
            <a:r>
              <a:rPr lang="en-US" altLang="zh-CN" sz="1100" dirty="0" smtClean="0"/>
              <a:t>);</a:t>
            </a:r>
          </a:p>
          <a:p>
            <a:r>
              <a:rPr lang="nb-NO" altLang="zh-CN" sz="1100" dirty="0" smtClean="0"/>
              <a:t>server.register_handler("</a:t>
            </a:r>
            <a:r>
              <a:rPr lang="nb-NO" altLang="zh-CN" sz="1100" dirty="0" smtClean="0">
                <a:solidFill>
                  <a:srgbClr val="FF9933"/>
                </a:solidFill>
              </a:rPr>
              <a:t>translate</a:t>
            </a:r>
            <a:r>
              <a:rPr lang="nb-NO" altLang="zh-CN" sz="1100" dirty="0" smtClean="0"/>
              <a:t>", &amp;</a:t>
            </a:r>
            <a:r>
              <a:rPr lang="nb-NO" altLang="zh-CN" sz="1100" dirty="0" smtClean="0">
                <a:solidFill>
                  <a:srgbClr val="4D9AC4"/>
                </a:solidFill>
              </a:rPr>
              <a:t>rpc_service</a:t>
            </a:r>
            <a:r>
              <a:rPr lang="nb-NO" altLang="zh-CN" sz="1100" dirty="0" smtClean="0"/>
              <a:t>::translate, &amp;rpc_srv);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08633" y="4399028"/>
            <a:ext cx="6737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rpc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2"/>
              </a:rPr>
              <a:t>rest_rpc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https://github.com/qicosmos/rest_rpc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9" name="Google Shape;173;p25"/>
          <p:cNvSpPr txBox="1"/>
          <p:nvPr/>
        </p:nvSpPr>
        <p:spPr>
          <a:xfrm>
            <a:off x="1870814" y="3836471"/>
            <a:ext cx="5721000" cy="59005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result = </a:t>
            </a:r>
            <a:r>
              <a:rPr lang="en-US" altLang="zh-CN" sz="1100" dirty="0" err="1" smtClean="0"/>
              <a:t>client.call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add</a:t>
            </a:r>
            <a:r>
              <a:rPr lang="en-US" altLang="zh-CN" sz="1100" dirty="0" smtClean="0"/>
              <a:t>", 1, 2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result = </a:t>
            </a:r>
            <a:r>
              <a:rPr lang="en-US" altLang="zh-CN" sz="1100" dirty="0" err="1" smtClean="0"/>
              <a:t>client.call</a:t>
            </a:r>
            <a:r>
              <a:rPr lang="en-US" altLang="zh-CN" sz="1100" dirty="0" smtClean="0"/>
              <a:t>&lt;std::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-US" altLang="zh-CN" sz="1100" dirty="0" smtClean="0"/>
              <a:t>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translate</a:t>
            </a:r>
            <a:r>
              <a:rPr lang="en-US" altLang="zh-CN" sz="1100" dirty="0" smtClean="0"/>
              <a:t>", "</a:t>
            </a:r>
            <a:r>
              <a:rPr lang="en-US" altLang="zh-CN" sz="1100" dirty="0" smtClean="0">
                <a:solidFill>
                  <a:srgbClr val="FD9517"/>
                </a:solidFill>
              </a:rPr>
              <a:t>hello</a:t>
            </a:r>
            <a:r>
              <a:rPr lang="en-US" altLang="zh-CN" sz="1100" dirty="0" smtClean="0"/>
              <a:t>");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2" y="2812474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626665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3583824" y="35398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类型萃取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路由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607127"/>
            <a:ext cx="5721000" cy="2334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 I,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&lt;I...&gt;&amp;,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US" altLang="zh-CN" sz="1100" dirty="0" smtClean="0"/>
              <a:t> f(std::get&lt;I&gt;(</a:t>
            </a:r>
            <a:r>
              <a:rPr lang="en-US" altLang="zh-CN" sz="1100" dirty="0" err="1" smtClean="0"/>
              <a:t>tup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enable_if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is_void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result_of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...)&gt;::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  <a:r>
              <a:rPr lang="en-US" altLang="zh-CN" sz="1100" dirty="0" smtClean="0"/>
              <a:t>&gt;::value&gt;::</a:t>
            </a:r>
            <a:r>
              <a:rPr lang="en-US" altLang="zh-CN" sz="1100" dirty="0" smtClean="0">
                <a:solidFill>
                  <a:srgbClr val="4D9AC4"/>
                </a:solidFill>
              </a:rPr>
              <a:t>type</a:t>
            </a:r>
          </a:p>
          <a:p>
            <a:r>
              <a:rPr lang="en-US" altLang="zh-CN" sz="1100" dirty="0" smtClean="0">
                <a:sym typeface="Roboto Mono"/>
              </a:rPr>
              <a:t>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 f,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...&gt;&amp;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call_helper</a:t>
            </a:r>
            <a:r>
              <a:rPr lang="en-US" altLang="zh-CN" sz="1100" dirty="0" smtClean="0"/>
              <a:t>(f, std::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make_index_sequence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)&gt;{},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    result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pack_args_str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result_code</a:t>
            </a:r>
            <a:r>
              <a:rPr lang="en-US" altLang="zh-CN" sz="1100" dirty="0" smtClean="0"/>
              <a:t>::OK);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274568" y="3366656"/>
            <a:ext cx="4264777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202;p27"/>
          <p:cNvSpPr/>
          <p:nvPr/>
        </p:nvSpPr>
        <p:spPr>
          <a:xfrm>
            <a:off x="2842606" y="2189019"/>
            <a:ext cx="129297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85" y="2688422"/>
            <a:ext cx="5714286" cy="20380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98013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21918" y="2910205"/>
            <a:ext cx="108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reflection</a:t>
            </a:r>
          </a:p>
        </p:txBody>
      </p:sp>
      <p:sp>
        <p:nvSpPr>
          <p:cNvPr id="11" name="Google Shape;173;p25"/>
          <p:cNvSpPr txBox="1"/>
          <p:nvPr/>
        </p:nvSpPr>
        <p:spPr>
          <a:xfrm>
            <a:off x="1856962" y="1564317"/>
            <a:ext cx="5721000" cy="9987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 name;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         age;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smtClean="0">
                <a:solidFill>
                  <a:srgbClr val="FF9933"/>
                </a:solidFill>
              </a:rPr>
              <a:t>REFLECTION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, name, age)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编译期反射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序列化引擎</a:t>
            </a:r>
            <a:endParaRPr lang="en-US" altLang="zh-CN" dirty="0" smtClean="0"/>
          </a:p>
          <a:p>
            <a:r>
              <a:rPr lang="en-US" altLang="zh-CN" dirty="0" smtClean="0"/>
              <a:t>ORM</a:t>
            </a:r>
          </a:p>
          <a:p>
            <a:r>
              <a:rPr lang="zh-CN" altLang="en-US" dirty="0" smtClean="0"/>
              <a:t>协议适配器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027648" y="4087313"/>
            <a:ext cx="762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基于编译期反射的序列化引擎</a:t>
            </a:r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iguana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https://github.com/qicosmos/iguana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  <p:sp>
        <p:nvSpPr>
          <p:cNvPr id="21" name="Google Shape;173;p25"/>
          <p:cNvSpPr txBox="1"/>
          <p:nvPr/>
        </p:nvSpPr>
        <p:spPr>
          <a:xfrm>
            <a:off x="2570472" y="1308004"/>
            <a:ext cx="5721000" cy="125508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 p = {"</a:t>
            </a:r>
            <a:r>
              <a:rPr lang="en-US" altLang="zh-CN" sz="1100" dirty="0" smtClean="0">
                <a:solidFill>
                  <a:srgbClr val="FF9933"/>
                </a:solidFill>
              </a:rPr>
              <a:t>tom</a:t>
            </a:r>
            <a:r>
              <a:rPr lang="en-US" altLang="zh-CN" sz="1100" dirty="0" smtClean="0"/>
              <a:t>", 20};</a:t>
            </a:r>
          </a:p>
          <a:p>
            <a:r>
              <a:rPr lang="en-US" altLang="zh-CN" sz="1100" dirty="0" smtClean="0"/>
              <a:t>iguana::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to_xml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, p);</a:t>
            </a:r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>
                <a:sym typeface="Roboto Mono"/>
              </a:rPr>
              <a:t>to_json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ym typeface="Roboto Mono"/>
              </a:rPr>
              <a:t>to_msgpack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</a:p>
          <a:p>
            <a:r>
              <a:rPr lang="en-US" altLang="zh-CN" sz="1100" dirty="0" err="1" smtClean="0">
                <a:solidFill>
                  <a:schemeClr val="tx2"/>
                </a:solidFill>
                <a:sym typeface="Roboto Mono"/>
              </a:rPr>
              <a:t>to_protobuf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ss</a:t>
            </a:r>
            <a:r>
              <a:rPr lang="en-US" altLang="zh-CN" sz="1100" dirty="0" smtClean="0">
                <a:sym typeface="Roboto Mono"/>
              </a:rPr>
              <a:t>, p);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3" name="Google Shape;173;p25"/>
          <p:cNvSpPr txBox="1"/>
          <p:nvPr/>
        </p:nvSpPr>
        <p:spPr>
          <a:xfrm>
            <a:off x="2577398" y="2728093"/>
            <a:ext cx="5721000" cy="127586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mysql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mysql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sqlite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ormpp</a:t>
            </a:r>
            <a:r>
              <a:rPr lang="en-US" altLang="zh-CN" sz="1100" dirty="0" smtClean="0"/>
              <a:t>::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dbng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postgresql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postgres</a:t>
            </a:r>
            <a:r>
              <a:rPr lang="en-US" altLang="zh-CN" sz="1100" dirty="0" smtClean="0"/>
              <a:t>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mysql.create_datatable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sqlite.create_datatable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</a:p>
          <a:p>
            <a:r>
              <a:rPr lang="en-US" altLang="zh-CN" sz="1100" dirty="0" err="1" smtClean="0"/>
              <a:t>postgres.create_datatable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&gt;()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48430" y="4392109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基于编译期反射的</a:t>
            </a:r>
            <a:r>
              <a:rPr lang="en-US" altLang="zh-CN" sz="1800" dirty="0" smtClean="0">
                <a:solidFill>
                  <a:srgbClr val="FFFFFF"/>
                </a:solidFill>
                <a:hlinkClick r:id="rId3"/>
              </a:rPr>
              <a:t>ORM</a:t>
            </a:r>
            <a:r>
              <a:rPr lang="zh-CN" altLang="en-US" sz="1800" dirty="0" smtClean="0">
                <a:solidFill>
                  <a:srgbClr val="FFFFFF"/>
                </a:solidFill>
                <a:hlinkClick r:id="rId3"/>
              </a:rPr>
              <a:t>库</a:t>
            </a:r>
            <a:r>
              <a:rPr lang="en-US" altLang="zh-CN" sz="1800" dirty="0" err="1" smtClean="0">
                <a:solidFill>
                  <a:srgbClr val="FFFFFF"/>
                </a:solidFill>
                <a:hlinkClick r:id="rId3"/>
              </a:rPr>
              <a:t>ormpp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从运行期到编译期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Value to Type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zh-CN" altLang="en-US" sz="1800" dirty="0" smtClean="0"/>
              <a:t>从编译期到运行期</a:t>
            </a: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/>
              <a:t>	Type to Value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13" name="Google Shape;173;p25"/>
          <p:cNvSpPr txBox="1"/>
          <p:nvPr/>
        </p:nvSpPr>
        <p:spPr>
          <a:xfrm>
            <a:off x="2590805" y="1626690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val</a:t>
            </a:r>
            <a:r>
              <a:rPr lang="en-US" altLang="zh-CN" sz="1100" dirty="0" smtClean="0"/>
              <a:t> =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5&gt;{};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int_type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4" name="Google Shape;173;p25"/>
          <p:cNvSpPr txBox="1"/>
          <p:nvPr/>
        </p:nvSpPr>
        <p:spPr>
          <a:xfrm>
            <a:off x="2590804" y="2942872"/>
            <a:ext cx="5361240" cy="57618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v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val</a:t>
            </a:r>
            <a:r>
              <a:rPr lang="en-US" altLang="zh-CN" sz="1100" dirty="0" smtClean="0"/>
              <a:t>)::value;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9691" y="1315944"/>
            <a:ext cx="5166300" cy="2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2243017" y="3387681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编译期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126" y="340846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运行期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893666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8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8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8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800" b="1" dirty="0" smtClean="0">
                  <a:solidFill>
                    <a:schemeClr val="dk1"/>
                  </a:solidFill>
                </a:rPr>
                <a:t>??</a:t>
              </a:r>
              <a:endParaRPr sz="18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如何根据一个运行时的值调用一个编译期模版函数？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zh-CN" altLang="en-US" dirty="0" smtClean="0"/>
              <a:t>如何将运行时的网络</a:t>
            </a:r>
            <a:r>
              <a:rPr lang="zh-CN" altLang="en-US" dirty="0" smtClean="0"/>
              <a:t>数据映射为</a:t>
            </a:r>
            <a:r>
              <a:rPr lang="zh-CN" altLang="en-US" dirty="0" smtClean="0"/>
              <a:t>一个函数调用？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505691" y="1136073"/>
            <a:ext cx="1730733" cy="30895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fun() {}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3074" name="Picture 2" descr="http://inews.gtimg.com/newsapp_match/0/3967692637/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5536" y="1773382"/>
            <a:ext cx="3666838" cy="2062596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2221833" y="1378770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b="1" dirty="0" smtClean="0">
                <a:solidFill>
                  <a:schemeClr val="tx1"/>
                </a:solidFill>
              </a:rPr>
              <a:t>(100)??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" name="Google Shape;173;p25"/>
          <p:cNvSpPr txBox="1"/>
          <p:nvPr/>
        </p:nvSpPr>
        <p:spPr>
          <a:xfrm>
            <a:off x="3283980" y="1149927"/>
            <a:ext cx="1481983" cy="326274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foo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switch</a:t>
            </a:r>
            <a:r>
              <a:rPr lang="en-US" altLang="zh-CN" sz="1100" dirty="0" smtClean="0"/>
              <a:t> (n){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0:</a:t>
            </a:r>
          </a:p>
          <a:p>
            <a:r>
              <a:rPr lang="en-US" altLang="zh-CN" sz="1100" dirty="0" smtClean="0"/>
              <a:t>             fun&lt;0&gt;();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1:</a:t>
            </a:r>
          </a:p>
          <a:p>
            <a:r>
              <a:rPr lang="en-US" altLang="zh-CN" sz="1100" dirty="0" smtClean="0"/>
              <a:t>             fun&lt;1&gt;();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2:</a:t>
            </a:r>
          </a:p>
          <a:p>
            <a:r>
              <a:rPr lang="en-US" altLang="zh-CN" sz="1100" dirty="0" smtClean="0"/>
              <a:t>             fun&lt;2&gt;();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b="1" dirty="0" smtClean="0">
                <a:solidFill>
                  <a:srgbClr val="00B050"/>
                </a:solidFill>
              </a:rPr>
              <a:t>         ……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    case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B050"/>
                </a:solidFill>
              </a:rPr>
              <a:t>99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B050"/>
                </a:solidFill>
              </a:rPr>
              <a:t>             fun&lt;99&gt;()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altLang="zh-CN" sz="1100" dirty="0" smtClean="0">
                <a:solidFill>
                  <a:srgbClr val="00B050"/>
                </a:solidFill>
                <a:latin typeface="Roboto Mono"/>
                <a:ea typeface="Roboto Mono"/>
                <a:cs typeface="Roboto Mono"/>
                <a:sym typeface="Roboto Mono"/>
              </a:rPr>
              <a:t>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default</a:t>
            </a:r>
            <a:r>
              <a:rPr lang="en-US" altLang="zh-CN" sz="1100" dirty="0" smtClean="0"/>
              <a:t>: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break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9" name="Google Shape;202;p27"/>
          <p:cNvSpPr/>
          <p:nvPr/>
        </p:nvSpPr>
        <p:spPr>
          <a:xfrm>
            <a:off x="3595255" y="3110345"/>
            <a:ext cx="1011381" cy="60267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07127" y="1156854"/>
            <a:ext cx="6172200" cy="316576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altLang="zh-CN" sz="1100" dirty="0" smtClean="0"/>
              <a:t> detail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...Is&gt;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 {</a:t>
            </a:r>
          </a:p>
          <a:p>
            <a:r>
              <a:rPr lang="en-US" altLang="zh-CN" sz="1100" dirty="0" smtClean="0"/>
              <a:t>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initializer_list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{</a:t>
            </a:r>
          </a:p>
          <a:p>
            <a:r>
              <a:rPr lang="en-US" altLang="zh-CN" sz="1100" dirty="0" smtClean="0"/>
              <a:t>                    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 == Is &amp;&amp; (</a:t>
            </a:r>
          </a:p>
          <a:p>
            <a:r>
              <a:rPr lang="en-US" altLang="zh-CN" sz="1100" dirty="0" smtClean="0"/>
              <a:t>                            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void)</a:t>
            </a:r>
            <a:r>
              <a:rPr lang="en-US" altLang="zh-CN" sz="1100" dirty="0" smtClean="0">
                <a:sym typeface="Roboto Mono"/>
              </a:rPr>
              <a:t>std</a:t>
            </a:r>
            <a:r>
              <a:rPr lang="en-US" altLang="zh-CN" sz="1100" dirty="0" smtClean="0"/>
              <a:t>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integral_constant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, Is&gt;{}), 0))...</a:t>
            </a:r>
          </a:p>
          <a:p>
            <a:r>
              <a:rPr lang="zh-CN" altLang="en-US" sz="1100" dirty="0" smtClean="0"/>
              <a:t>            </a:t>
            </a:r>
            <a:r>
              <a:rPr lang="en-US" altLang="zh-CN" sz="1100" dirty="0" smtClean="0"/>
              <a:t>};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    } // namespace detail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inline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ym typeface="Roboto Mono"/>
              </a:rPr>
              <a:t>tuple_switch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&amp;&amp; t,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&amp;&amp; f)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N =</a:t>
            </a:r>
          </a:p>
          <a:p>
            <a:r>
              <a:rPr lang="en-US" altLang="zh-CN" sz="1100" dirty="0" smtClean="0"/>
              <a:t>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tuple_size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remove_reference_t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&gt;&gt;::value;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/>
              <a:t>        detail::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</a:t>
            </a:r>
            <a:r>
              <a:rPr lang="en-US" altLang="zh-CN" sz="1100" dirty="0" smtClean="0"/>
              <a:t>, 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&gt;(t),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&gt;(f),</a:t>
            </a:r>
          </a:p>
          <a:p>
            <a:r>
              <a:rPr lang="en-US" altLang="zh-CN" sz="1100" dirty="0" smtClean="0"/>
              <a:t>                       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zh-CN" altLang="en-US" sz="1100" dirty="0" smtClean="0"/>
              <a:t>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39635" y="1336964"/>
            <a:ext cx="5458691" cy="141316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std::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tuple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/>
              <a:t>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fun&lt;I&gt;();</a:t>
            </a:r>
          </a:p>
          <a:p>
            <a:r>
              <a:rPr lang="en-US" altLang="zh-CN" sz="1100" dirty="0" smtClean="0"/>
              <a:t>    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53489" y="2860964"/>
            <a:ext cx="5458691" cy="45027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(1);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(2);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91306" y="357471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err="1" smtClean="0">
                <a:solidFill>
                  <a:schemeClr val="tx1"/>
                </a:solidFill>
              </a:rPr>
              <a:t>foo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(100)??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246909" y="1156857"/>
            <a:ext cx="6809509" cy="176645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... Is&gt;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index_sequence</a:t>
            </a:r>
            <a:r>
              <a:rPr lang="en-US" altLang="zh-CN" sz="1100" dirty="0" smtClean="0"/>
              <a:t>&lt;Is...&gt;)-&gt;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err="1" smtClean="0">
                <a:sym typeface="Roboto Mono"/>
              </a:rPr>
              <a:t>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(Is...)) {</a:t>
            </a:r>
          </a:p>
          <a:p>
            <a:r>
              <a:rPr lang="en-US" altLang="zh-CN" sz="1100" dirty="0" smtClean="0"/>
              <a:t>       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(Is...);</a:t>
            </a:r>
          </a:p>
          <a:p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size_t</a:t>
            </a:r>
            <a:r>
              <a:rPr lang="en-US" altLang="zh-CN" sz="1100" dirty="0" smtClean="0"/>
              <a:t> N&gt;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()-&gt;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make_tuple_from_sequence(std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make_tuple_from_sequence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make_index_sequence</a:t>
            </a:r>
            <a:r>
              <a:rPr lang="en-US" altLang="zh-CN" sz="1100" dirty="0" smtClean="0"/>
              <a:t>&lt;N&gt;{});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233055" y="3041074"/>
            <a:ext cx="6809509" cy="1711035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int</a:t>
            </a:r>
            <a:r>
              <a:rPr lang="en-US" altLang="zh-CN" sz="1100" dirty="0" smtClean="0"/>
              <a:t> n)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ym typeface="Roboto Mono"/>
              </a:rPr>
              <a:t>make_tuple_from_sequence</a:t>
            </a:r>
            <a:r>
              <a:rPr lang="en-US" altLang="zh-CN" sz="1100" dirty="0" smtClean="0">
                <a:sym typeface="Roboto Mono"/>
              </a:rPr>
              <a:t>&lt;100</a:t>
            </a:r>
            <a:r>
              <a:rPr lang="en-US" altLang="zh-CN" sz="1100" dirty="0" smtClean="0"/>
              <a:t>&gt;())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;  </a:t>
            </a:r>
            <a:r>
              <a:rPr lang="en-US" altLang="zh-CN" sz="1100" dirty="0" smtClean="0">
                <a:solidFill>
                  <a:srgbClr val="00B050"/>
                </a:solidFill>
              </a:rPr>
              <a:t>//std::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tuple</a:t>
            </a:r>
            <a:r>
              <a:rPr lang="en-US" altLang="zh-CN" sz="1100" dirty="0" smtClean="0">
                <a:solidFill>
                  <a:srgbClr val="00B050"/>
                </a:solidFill>
              </a:rPr>
              <a:t>&lt;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, …, </a:t>
            </a:r>
            <a:r>
              <a:rPr lang="en-US" altLang="zh-CN" sz="1100" dirty="0" err="1" smtClean="0">
                <a:solidFill>
                  <a:srgbClr val="00B050"/>
                </a:solidFill>
              </a:rPr>
              <a:t>int</a:t>
            </a:r>
            <a:r>
              <a:rPr lang="en-US" altLang="zh-CN" sz="110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tuple_switch</a:t>
            </a:r>
            <a:r>
              <a:rPr lang="en-US" altLang="zh-CN" sz="1100" dirty="0" smtClean="0"/>
              <a:t>(n,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, [](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item)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I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US" altLang="zh-CN" sz="1100" dirty="0" smtClean="0">
                <a:sym typeface="Roboto Mono"/>
              </a:rPr>
              <a:t>(item</a:t>
            </a:r>
            <a:r>
              <a:rPr lang="en-US" altLang="zh-CN" sz="1100" dirty="0" smtClean="0"/>
              <a:t>)::value;</a:t>
            </a:r>
          </a:p>
          <a:p>
            <a:r>
              <a:rPr lang="en-US" altLang="zh-CN" sz="1100" dirty="0" smtClean="0"/>
              <a:t>                 fun&lt;I&gt;();</a:t>
            </a:r>
          </a:p>
          <a:p>
            <a:r>
              <a:rPr lang="en-US" altLang="zh-CN" sz="1100" dirty="0" smtClean="0"/>
              <a:t>        });</a:t>
            </a:r>
          </a:p>
          <a:p>
            <a:r>
              <a:rPr lang="en-US" altLang="zh-CN" sz="1100" dirty="0" smtClean="0"/>
              <a:t>}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(98);</a:t>
            </a:r>
          </a:p>
          <a:p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(99);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融合编译期和运行期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std::</a:t>
            </a:r>
            <a:r>
              <a:rPr lang="en-US" altLang="zh-CN" dirty="0" err="1" smtClean="0"/>
              <a:t>tuple</a:t>
            </a:r>
            <a:r>
              <a:rPr lang="zh-CN" altLang="en-US" dirty="0" smtClean="0"/>
              <a:t>：编译期和运行期的桥梁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类型容器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异构的值容器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通过遍历方式同时获得值与类型</a:t>
            </a:r>
            <a:endParaRPr lang="en-US" altLang="zh-CN" dirty="0" smtClean="0"/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endParaRPr lang="en-US" altLang="zh-CN" sz="1800" dirty="0" smtClean="0"/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std::</a:t>
            </a:r>
            <a:r>
              <a:rPr lang="en-US" altLang="zh-CN" sz="1800" dirty="0" err="1" smtClean="0"/>
              <a:t>index_sequence</a:t>
            </a:r>
            <a:r>
              <a:rPr lang="en-US" altLang="zh-CN" sz="1800" dirty="0" smtClean="0"/>
              <a:t>, std::</a:t>
            </a:r>
            <a:r>
              <a:rPr lang="en-US" altLang="zh-CN" sz="1800" dirty="0" err="1" smtClean="0"/>
              <a:t>integral_constant</a:t>
            </a:r>
            <a:endParaRPr lang="en-US" altLang="zh-CN" sz="1800" dirty="0" smtClean="0"/>
          </a:p>
          <a:p>
            <a:pPr lvl="1"/>
            <a:r>
              <a:rPr lang="zh-CN" altLang="en-US" dirty="0" smtClean="0"/>
              <a:t>帮助遍历类型和值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帮助获得编译期索引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融合底层异构的子系统</a:t>
            </a:r>
            <a:endParaRPr lang="en-US" altLang="zh-CN" dirty="0" smtClean="0"/>
          </a:p>
          <a:p>
            <a:r>
              <a:rPr lang="zh-CN" altLang="en-US" dirty="0" smtClean="0"/>
              <a:t>屏蔽差异</a:t>
            </a:r>
            <a:endParaRPr lang="en-US" altLang="zh-CN" dirty="0" smtClean="0"/>
          </a:p>
          <a:p>
            <a:r>
              <a:rPr lang="zh-CN" altLang="en-US" dirty="0" smtClean="0"/>
              <a:t>提供统一的接口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 lang="en-GB"/>
          </a:p>
        </p:txBody>
      </p:sp>
      <p:sp>
        <p:nvSpPr>
          <p:cNvPr id="7" name="矩形 6"/>
          <p:cNvSpPr/>
          <p:nvPr/>
        </p:nvSpPr>
        <p:spPr>
          <a:xfrm>
            <a:off x="2611582" y="2438374"/>
            <a:ext cx="3442854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ORM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625436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mysql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54581" y="3255795"/>
            <a:ext cx="111529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postgresql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188527" y="3255795"/>
            <a:ext cx="858982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sqlite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Mysql</a:t>
            </a:r>
            <a:r>
              <a:rPr lang="en-US" altLang="zh-CN" dirty="0" smtClean="0"/>
              <a:t> connect 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mysql_real_connect</a:t>
            </a:r>
            <a:r>
              <a:rPr lang="en-US" altLang="zh-CN" sz="1400" dirty="0" smtClean="0">
                <a:solidFill>
                  <a:srgbClr val="00B050"/>
                </a:solidFill>
              </a:rPr>
              <a:t>(handle, "127.0.0.1", "feather", "2018", 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0,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nullptr</a:t>
            </a:r>
            <a:r>
              <a:rPr lang="en-US" altLang="zh-CN" sz="1400" dirty="0" smtClean="0">
                <a:solidFill>
                  <a:srgbClr val="00B050"/>
                </a:solidFill>
              </a:rPr>
              <a:t>, 0);</a:t>
            </a:r>
            <a:endParaRPr lang="en-US" altLang="zh-CN" sz="1200" dirty="0" smtClean="0"/>
          </a:p>
          <a:p>
            <a:r>
              <a:rPr lang="en-US" altLang="zh-CN" dirty="0" err="1" smtClean="0"/>
              <a:t>Postgresql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sz="1200" dirty="0" smtClean="0">
                <a:solidFill>
                  <a:srgbClr val="00B050"/>
                </a:solidFill>
              </a:rPr>
              <a:t>               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PQconnectdb</a:t>
            </a:r>
            <a:r>
              <a:rPr lang="en-US" altLang="zh-CN" sz="1400" dirty="0" smtClean="0">
                <a:solidFill>
                  <a:srgbClr val="00B050"/>
                </a:solidFill>
              </a:rPr>
              <a:t>("host=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localhost</a:t>
            </a:r>
            <a:r>
              <a:rPr lang="en-US" altLang="zh-CN" sz="1400" dirty="0" smtClean="0">
                <a:solidFill>
                  <a:srgbClr val="00B050"/>
                </a:solidFill>
              </a:rPr>
              <a:t> user=127.0.0.1 password=2018 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dbname</a:t>
            </a:r>
            <a:r>
              <a:rPr lang="en-US" altLang="zh-CN" sz="1400" dirty="0" smtClean="0">
                <a:solidFill>
                  <a:srgbClr val="00B050"/>
                </a:solidFill>
              </a:rPr>
              <a:t>=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");</a:t>
            </a:r>
            <a:endParaRPr lang="en-US" altLang="zh-CN" sz="1200" dirty="0" smtClean="0"/>
          </a:p>
          <a:p>
            <a:r>
              <a:rPr lang="en-US" altLang="zh-CN" dirty="0" err="1" smtClean="0"/>
              <a:t>Sqlite</a:t>
            </a:r>
            <a:r>
              <a:rPr lang="en-US" altLang="zh-CN" dirty="0" smtClean="0"/>
              <a:t> connect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400" dirty="0" smtClean="0">
                <a:solidFill>
                  <a:srgbClr val="00B050"/>
                </a:solidFill>
              </a:rPr>
              <a:t>sqlite3_open("</a:t>
            </a:r>
            <a:r>
              <a:rPr lang="en-US" altLang="zh-CN" sz="1400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sz="1400" dirty="0" smtClean="0">
                <a:solidFill>
                  <a:srgbClr val="00B050"/>
                </a:solidFill>
              </a:rPr>
              <a:t>", handle);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marL="457200" lvl="1" indent="-342900">
              <a:spcBef>
                <a:spcPts val="0"/>
              </a:spcBef>
              <a:buSzPts val="1800"/>
              <a:buFont typeface="Arial"/>
              <a:buChar char="●"/>
            </a:pPr>
            <a:r>
              <a:rPr lang="en-US" altLang="zh-CN" sz="1800" dirty="0" smtClean="0"/>
              <a:t>ORM unified connect interface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mysql.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ORM::</a:t>
            </a:r>
            <a:r>
              <a:rPr lang="en-US" altLang="zh-CN" dirty="0" err="1" smtClean="0">
                <a:solidFill>
                  <a:srgbClr val="00B050"/>
                </a:solidFill>
              </a:rPr>
              <a:t>postgres.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("127.0.0.1", “feather", “2018", 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marL="457200" lvl="1" indent="-342900">
              <a:spcBef>
                <a:spcPts val="0"/>
              </a:spcBef>
              <a:buSzPts val="1800"/>
              <a:buNone/>
            </a:pPr>
            <a:r>
              <a:rPr lang="en-US" altLang="zh-CN" dirty="0" smtClean="0">
                <a:solidFill>
                  <a:srgbClr val="00B050"/>
                </a:solidFill>
              </a:rPr>
              <a:t>             </a:t>
            </a:r>
            <a:r>
              <a:rPr lang="en-US" altLang="zh-CN" sz="1200" dirty="0" smtClean="0">
                <a:solidFill>
                  <a:srgbClr val="00B050"/>
                </a:solidFill>
              </a:rPr>
              <a:t> ORM</a:t>
            </a:r>
            <a:r>
              <a:rPr lang="en-US" altLang="zh-CN" dirty="0" smtClean="0">
                <a:solidFill>
                  <a:srgbClr val="00B050"/>
                </a:solidFill>
              </a:rPr>
              <a:t>::</a:t>
            </a:r>
            <a:r>
              <a:rPr lang="en-US" altLang="zh-CN" dirty="0" err="1" smtClean="0">
                <a:solidFill>
                  <a:srgbClr val="00B050"/>
                </a:solidFill>
              </a:rPr>
              <a:t>sqlite.</a:t>
            </a:r>
            <a:r>
              <a:rPr lang="en-US" altLang="zh-CN" dirty="0" err="1" smtClean="0">
                <a:solidFill>
                  <a:schemeClr val="tx1"/>
                </a:solidFill>
              </a:rPr>
              <a:t>connect</a:t>
            </a:r>
            <a:r>
              <a:rPr lang="en-US" altLang="zh-CN" dirty="0" smtClean="0">
                <a:solidFill>
                  <a:srgbClr val="00B050"/>
                </a:solidFill>
              </a:rPr>
              <a:t>("</a:t>
            </a:r>
            <a:r>
              <a:rPr lang="en-US" altLang="zh-CN" dirty="0" err="1" smtClean="0">
                <a:solidFill>
                  <a:srgbClr val="00B050"/>
                </a:solidFill>
              </a:rPr>
              <a:t>testdb</a:t>
            </a:r>
            <a:r>
              <a:rPr lang="en-US" altLang="zh-CN" dirty="0" smtClean="0">
                <a:solidFill>
                  <a:srgbClr val="00B050"/>
                </a:solidFill>
              </a:rPr>
              <a:t>");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通过可变参数模板统一接口</a:t>
            </a:r>
            <a:endParaRPr lang="en-US" altLang="zh-CN" dirty="0" smtClean="0"/>
          </a:p>
          <a:p>
            <a:r>
              <a:rPr lang="zh-CN" altLang="en-US" dirty="0" smtClean="0"/>
              <a:t>通过</a:t>
            </a:r>
            <a:r>
              <a:rPr lang="en-US" altLang="zh-CN" dirty="0" smtClean="0"/>
              <a:t>policy-base</a:t>
            </a:r>
            <a:r>
              <a:rPr lang="zh-CN" altLang="en-US" dirty="0" smtClean="0"/>
              <a:t>设计和</a:t>
            </a:r>
            <a:r>
              <a:rPr lang="en-US" altLang="zh-CN" dirty="0" err="1" smtClean="0"/>
              <a:t>variadic</a:t>
            </a:r>
            <a:r>
              <a:rPr lang="en-US" altLang="zh-CN" dirty="0" smtClean="0"/>
              <a:t> templates</a:t>
            </a:r>
            <a:r>
              <a:rPr lang="zh-CN" altLang="en-US" dirty="0" smtClean="0"/>
              <a:t>来屏蔽数据库接口差异</a:t>
            </a:r>
          </a:p>
          <a:p>
            <a:pPr lvl="1">
              <a:buNone/>
            </a:pPr>
            <a:endParaRPr lang="zh-CN" altLang="en-US" dirty="0" smtClean="0">
              <a:solidFill>
                <a:srgbClr val="00B050"/>
              </a:solidFill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503218" y="3228111"/>
            <a:ext cx="5805055" cy="15101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/>
              <a:t>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)==5) {</a:t>
            </a:r>
          </a:p>
          <a:p>
            <a:r>
              <a:rPr lang="en-US" altLang="zh-CN" sz="1100" dirty="0" smtClean="0"/>
              <a:t>return std::apply(&amp;</a:t>
            </a:r>
            <a:r>
              <a:rPr lang="en-US" altLang="zh-CN" sz="1100" dirty="0" err="1" smtClean="0"/>
              <a:t>mysql_real_connect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/>
              <a:t>make_tuple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...);</a:t>
            </a:r>
          </a:p>
          <a:p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4) {//</a:t>
            </a:r>
            <a:r>
              <a:rPr lang="en-US" altLang="zh-CN" sz="1100" dirty="0" err="1" smtClean="0"/>
              <a:t>postgresql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else if </a:t>
            </a:r>
            <a:r>
              <a:rPr lang="en-US" altLang="zh-CN" sz="1100" dirty="0" err="1" smtClean="0"/>
              <a:t>constexpr</a:t>
            </a:r>
            <a:r>
              <a:rPr lang="en-US" altLang="zh-CN" sz="1100" dirty="0" smtClean="0"/>
              <a:t> (</a:t>
            </a:r>
            <a:r>
              <a:rPr lang="en-US" altLang="zh-CN" sz="1100" dirty="0" err="1" smtClean="0"/>
              <a:t>sizeof</a:t>
            </a:r>
            <a:r>
              <a:rPr lang="en-US" altLang="zh-CN" sz="1100" dirty="0" smtClean="0"/>
              <a:t>...(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 == 2) {//</a:t>
            </a:r>
            <a:r>
              <a:rPr lang="en-US" altLang="zh-CN" sz="1100" dirty="0" err="1" smtClean="0"/>
              <a:t>sqlite</a:t>
            </a:r>
            <a:r>
              <a:rPr lang="en-US" altLang="zh-CN" sz="1100" dirty="0" smtClean="0"/>
              <a:t>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510146" y="1898073"/>
            <a:ext cx="5791199" cy="123998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template&lt;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 DB&gt;</a:t>
            </a:r>
          </a:p>
          <a:p>
            <a:r>
              <a:rPr lang="en-US" altLang="zh-CN" sz="1100" dirty="0" smtClean="0"/>
              <a:t>class </a:t>
            </a:r>
            <a:r>
              <a:rPr lang="en-US" altLang="zh-CN" sz="1100" dirty="0" err="1" smtClean="0"/>
              <a:t>dbng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template &lt;</a:t>
            </a:r>
            <a:r>
              <a:rPr lang="en-US" altLang="zh-CN" sz="1100" dirty="0" err="1" smtClean="0"/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bool</a:t>
            </a:r>
            <a:r>
              <a:rPr lang="en-US" altLang="zh-CN" sz="1100" dirty="0" smtClean="0"/>
              <a:t> connect(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/>
              <a:t>            return  </a:t>
            </a:r>
            <a:r>
              <a:rPr lang="en-US" altLang="zh-CN" sz="1100" dirty="0" err="1" smtClean="0"/>
              <a:t>db_.connect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元编程的缺点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 smtClean="0"/>
              <a:t>代码晦涩</a:t>
            </a:r>
            <a:endParaRPr lang="en-US" altLang="zh-CN" sz="2000" dirty="0" smtClean="0"/>
          </a:p>
          <a:p>
            <a:r>
              <a:rPr lang="zh-CN" altLang="en-US" sz="2000" smtClean="0"/>
              <a:t>比较难写</a:t>
            </a:r>
            <a:endParaRPr lang="en-US" altLang="zh-CN" sz="2000" dirty="0" smtClean="0"/>
          </a:p>
          <a:p>
            <a:r>
              <a:rPr lang="zh-CN" altLang="en-US" sz="2000" dirty="0" smtClean="0"/>
              <a:t>编译时间长</a:t>
            </a:r>
            <a:endParaRPr lang="en-US" altLang="zh-CN" sz="2000" dirty="0" smtClean="0"/>
          </a:p>
          <a:p>
            <a:r>
              <a:rPr lang="zh-CN" altLang="en-US" sz="2000" dirty="0" smtClean="0"/>
              <a:t>糟糕的错误提示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接口泛化与统一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000" dirty="0" smtClean="0"/>
              <a:t>if </a:t>
            </a:r>
            <a:r>
              <a:rPr lang="en-US" altLang="zh-CN" sz="2000" dirty="0" err="1" smtClean="0"/>
              <a:t>constexpr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variadic</a:t>
            </a:r>
            <a:r>
              <a:rPr lang="en-US" altLang="zh-CN" sz="2000" dirty="0" smtClean="0"/>
              <a:t> templates = </a:t>
            </a:r>
            <a:r>
              <a:rPr lang="zh-CN" altLang="en-US" sz="2000" dirty="0" smtClean="0"/>
              <a:t>静态多态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zh-CN" altLang="en-US" sz="1600" dirty="0" smtClean="0"/>
              <a:t>通过增加参数或修改参数类型方式来扩展接口</a:t>
            </a:r>
            <a:endParaRPr lang="en-US" altLang="zh-CN" sz="1600" dirty="0" smtClean="0"/>
          </a:p>
          <a:p>
            <a:r>
              <a:rPr lang="zh-CN" altLang="en-US" sz="1600" dirty="0" smtClean="0"/>
              <a:t>没有继承</a:t>
            </a:r>
            <a:endParaRPr lang="en-US" altLang="zh-CN" sz="1600" dirty="0" smtClean="0"/>
          </a:p>
          <a:p>
            <a:r>
              <a:rPr lang="zh-CN" altLang="en-US" sz="1600" dirty="0" smtClean="0"/>
              <a:t>没有</a:t>
            </a:r>
            <a:r>
              <a:rPr lang="en-US" altLang="zh-CN" sz="1600" dirty="0" smtClean="0"/>
              <a:t>SFINAE</a:t>
            </a:r>
          </a:p>
          <a:p>
            <a:r>
              <a:rPr lang="zh-CN" altLang="en-US" sz="1600" dirty="0" smtClean="0"/>
              <a:t>没有模版特化</a:t>
            </a:r>
            <a:endParaRPr lang="en-US" altLang="zh-CN" sz="1600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1408633" y="4184291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rgbClr val="FFFFFF"/>
                </a:solidFill>
                <a:hlinkClick r:id="rId2"/>
              </a:rPr>
              <a:t>Modern C++ ORM</a:t>
            </a:r>
            <a:r>
              <a:rPr lang="zh-CN" altLang="en-US" sz="1800" dirty="0" smtClean="0">
                <a:solidFill>
                  <a:srgbClr val="FFFFFF"/>
                </a:solidFill>
                <a:hlinkClick r:id="rId2"/>
              </a:rPr>
              <a:t>库</a:t>
            </a:r>
            <a:r>
              <a:rPr lang="en-US" altLang="zh-CN" sz="1800" dirty="0" smtClean="0">
                <a:solidFill>
                  <a:srgbClr val="FFFFFF"/>
                </a:solidFill>
              </a:rPr>
              <a:t>: https://github.com/qicosmos/ormpp</a:t>
            </a:r>
            <a:endParaRPr lang="zh-CN" altLang="en-US" sz="18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1363476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10" name="Google Shape;173;p25"/>
          <p:cNvSpPr txBox="1"/>
          <p:nvPr/>
        </p:nvSpPr>
        <p:spPr>
          <a:xfrm>
            <a:off x="1919308" y="3400073"/>
            <a:ext cx="5721000" cy="451492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stringstream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err="1" smtClean="0"/>
              <a:t>ss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::Connected&lt;&lt;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::Float;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/>
          </a:p>
        </p:txBody>
      </p:sp>
      <p:sp>
        <p:nvSpPr>
          <p:cNvPr id="9" name="Google Shape;173;p25"/>
          <p:cNvSpPr txBox="1"/>
          <p:nvPr/>
        </p:nvSpPr>
        <p:spPr>
          <a:xfrm>
            <a:off x="1905453" y="3290406"/>
            <a:ext cx="5721000" cy="112915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sz="1100" dirty="0" smtClean="0"/>
              <a:t> std::</a:t>
            </a:r>
            <a:r>
              <a:rPr lang="en-US" sz="1100" dirty="0" err="1" smtClean="0">
                <a:solidFill>
                  <a:srgbClr val="4D9AC4"/>
                </a:solidFill>
              </a:rPr>
              <a:t>enable_if</a:t>
            </a:r>
            <a:r>
              <a:rPr lang="en-US" sz="1100" dirty="0" smtClean="0"/>
              <a:t>&lt;std::</a:t>
            </a:r>
            <a:r>
              <a:rPr lang="en-US" sz="1100" dirty="0" err="1" smtClean="0">
                <a:solidFill>
                  <a:srgbClr val="4D9AC4"/>
                </a:solidFill>
              </a:rPr>
              <a:t>is_enum</a:t>
            </a:r>
            <a:r>
              <a:rPr lang="en-US" sz="1100" dirty="0" smtClean="0"/>
              <a:t>&lt;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&gt;::value&gt;::</a:t>
            </a:r>
            <a:r>
              <a:rPr lang="en-US" sz="1100" dirty="0" smtClean="0">
                <a:solidFill>
                  <a:srgbClr val="4D9AC4"/>
                </a:solidFill>
              </a:rPr>
              <a:t>type</a:t>
            </a:r>
            <a:r>
              <a:rPr lang="en-US" sz="1100" dirty="0" smtClean="0"/>
              <a:t>&gt;</a:t>
            </a:r>
            <a:br>
              <a:rPr lang="en-US" sz="1100" dirty="0" smtClean="0"/>
            </a:br>
            <a:r>
              <a:rPr lang="en-US" sz="1100" dirty="0" smtClean="0"/>
              <a:t>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operator&lt;&lt;(std::</a:t>
            </a:r>
            <a:r>
              <a:rPr lang="en-US" sz="1100" dirty="0" err="1" smtClean="0">
                <a:solidFill>
                  <a:srgbClr val="4D9AC4"/>
                </a:solidFill>
              </a:rPr>
              <a:t>ostream</a:t>
            </a:r>
            <a:r>
              <a:rPr lang="en-US" sz="1100" dirty="0" smtClean="0"/>
              <a:t>&amp;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, </a:t>
            </a:r>
            <a:r>
              <a:rPr lang="en-US" sz="1100" dirty="0" smtClean="0">
                <a:solidFill>
                  <a:srgbClr val="4D9AC4"/>
                </a:solidFill>
              </a:rPr>
              <a:t>T</a:t>
            </a:r>
            <a:r>
              <a:rPr lang="en-US" sz="1100" dirty="0" smtClean="0"/>
              <a:t> x) {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sz="1100" dirty="0" smtClean="0"/>
              <a:t>&gt;(x);</a:t>
            </a:r>
            <a:br>
              <a:rPr lang="en-US" sz="1100" dirty="0" smtClean="0"/>
            </a:br>
            <a:r>
              <a:rPr lang="en-US" sz="1100" dirty="0" smtClean="0"/>
              <a:t>      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sz="1100" dirty="0" smtClean="0"/>
              <a:t> </a:t>
            </a:r>
            <a:r>
              <a:rPr lang="en-US" sz="1100" dirty="0" err="1" smtClean="0"/>
              <a:t>out_stream</a:t>
            </a:r>
            <a:r>
              <a:rPr lang="en-US" sz="1100" dirty="0" smtClean="0"/>
              <a:t>;</a:t>
            </a:r>
            <a:br>
              <a:rPr lang="en-US" sz="1100" dirty="0" smtClean="0"/>
            </a:br>
            <a:r>
              <a:rPr lang="en-US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809226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/>
              <a:t>EnumType</a:t>
            </a:r>
            <a:r>
              <a:rPr lang="en-US" altLang="zh-CN" sz="1100" dirty="0" smtClean="0"/>
              <a:t>)                                                    \</a:t>
            </a:r>
          </a:p>
          <a:p>
            <a:r>
              <a:rPr lang="en-US" altLang="zh-CN" sz="1100" dirty="0" smtClean="0"/>
              <a:t>   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US" altLang="zh-CN" sz="1100" dirty="0" smtClean="0"/>
              <a:t>&lt;&lt;(std::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ostream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EnumType</a:t>
            </a:r>
            <a:r>
              <a:rPr lang="en-US" altLang="zh-CN" sz="1100" dirty="0" smtClean="0"/>
              <a:t>&amp; x) {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 &lt;&lt;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static_cast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&gt;(x);                                                               \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out_stream</a:t>
            </a:r>
            <a:r>
              <a:rPr lang="en-US" altLang="zh-CN" sz="1100" dirty="0" smtClean="0"/>
              <a:t>;                                                                                               \</a:t>
            </a:r>
          </a:p>
          <a:p>
            <a:r>
              <a:rPr lang="zh-CN" altLang="en-US" sz="1100" dirty="0" smtClean="0"/>
              <a:t>      </a:t>
            </a:r>
            <a:r>
              <a:rPr lang="en-US" altLang="zh-CN" sz="1100" dirty="0" smtClean="0"/>
              <a:t>}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 { Connected, Timeout };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enum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 {Float, Int32};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MsgType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ENUM_TO_OSTREAM_FUNC</a:t>
            </a:r>
            <a:r>
              <a:rPr lang="en-US" altLang="zh-CN" sz="1100" dirty="0" smtClean="0"/>
              <a:t>(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DataType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4"/>
            <a:ext cx="5721000" cy="2591993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/>
              <a:t>#define </a:t>
            </a:r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(name, ...)                                        \</a:t>
            </a:r>
          </a:p>
          <a:p>
            <a:r>
              <a:rPr lang="en-US" altLang="zh-CN" sz="1100" dirty="0" smtClean="0"/>
              <a:t>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r>
              <a:rPr lang="en-US" altLang="zh-CN" sz="1100" dirty="0" smtClean="0"/>
              <a:t> {                                                                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4D9AC4"/>
                </a:solidFill>
              </a:rPr>
              <a:t>result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</a:t>
            </a:r>
            <a:r>
              <a:rPr lang="en-US" altLang="zh-CN" sz="1100" dirty="0" smtClean="0"/>
              <a:t>(name); \</a:t>
            </a:r>
          </a:p>
          <a:p>
            <a:r>
              <a:rPr lang="en-US" altLang="zh-CN" sz="1100" dirty="0" smtClean="0"/>
              <a:t>  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US" altLang="zh-CN" sz="1100" dirty="0" smtClean="0"/>
              <a:t> (ret == 0) {                          \</a:t>
            </a:r>
          </a:p>
          <a:p>
            <a:r>
              <a:rPr lang="en-US" altLang="zh-CN" sz="1100" dirty="0" smtClean="0"/>
              <a:t>                    __VA_ARGS__;                                 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   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}\</a:t>
            </a:r>
          </a:p>
          <a:p>
            <a:r>
              <a:rPr lang="en-US" altLang="zh-CN" sz="1100" dirty="0" smtClean="0"/>
              <a:t> 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US" altLang="zh-CN" sz="1100" dirty="0" smtClean="0"/>
              <a:t> {                    \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 (name);                  \</a:t>
            </a:r>
          </a:p>
          <a:p>
            <a:r>
              <a:rPr lang="zh-CN" altLang="en-US" sz="1100" dirty="0" smtClean="0"/>
              <a:t>        </a:t>
            </a:r>
            <a:r>
              <a:rPr lang="en-US" altLang="zh-CN" sz="1100" dirty="0" smtClean="0"/>
              <a:t>} \</a:t>
            </a:r>
          </a:p>
          <a:p>
            <a:r>
              <a:rPr lang="en-US" altLang="zh-CN" sz="1100" dirty="0" smtClean="0"/>
              <a:t>      }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-US" altLang="zh-CN" sz="1100" dirty="0" smtClean="0"/>
              <a:t> (0)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("root", func1(</a:t>
            </a:r>
            <a:r>
              <a:rPr lang="en-US" altLang="zh-CN" sz="1100" dirty="0" err="1" smtClean="0"/>
              <a:t>root_path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>
                <a:solidFill>
                  <a:srgbClr val="FD9517"/>
                </a:solidFill>
              </a:rPr>
              <a:t>CALL</a:t>
            </a:r>
            <a:r>
              <a:rPr lang="en-US" altLang="zh-CN" sz="1100" dirty="0" smtClean="0"/>
              <a:t>("temp", func2(</a:t>
            </a:r>
            <a:r>
              <a:rPr lang="en-US" altLang="zh-CN" sz="1100" dirty="0" err="1" smtClean="0"/>
              <a:t>temp_path</a:t>
            </a:r>
            <a:r>
              <a:rPr lang="en-US" altLang="zh-CN" sz="1100" dirty="0" smtClean="0"/>
              <a:t>));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2704062" y="2064327"/>
            <a:ext cx="1092084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消除重复（宏）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/>
          </a:p>
        </p:txBody>
      </p:sp>
      <p:sp>
        <p:nvSpPr>
          <p:cNvPr id="7" name="Google Shape;173;p25"/>
          <p:cNvSpPr txBox="1"/>
          <p:nvPr/>
        </p:nvSpPr>
        <p:spPr>
          <a:xfrm>
            <a:off x="1905453" y="1273425"/>
            <a:ext cx="5721000" cy="1961611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</a:t>
            </a:r>
            <a:r>
              <a:rPr lang="en-US" altLang="zh-CN" sz="1100" dirty="0" smtClean="0">
                <a:sym typeface="Roboto Mono"/>
              </a:rPr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Call(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4D9AC4"/>
                </a:solidFill>
                <a:sym typeface="Roboto Mono"/>
              </a:rPr>
              <a:t>Self </a:t>
            </a:r>
            <a:r>
              <a:rPr lang="en-US" altLang="zh-CN" sz="1100" dirty="0" smtClean="0"/>
              <a:t>* self, </a:t>
            </a:r>
            <a:r>
              <a:rPr lang="en-US" altLang="zh-CN" sz="1100" dirty="0" smtClean="0">
                <a:solidFill>
                  <a:srgbClr val="4D9AC4"/>
                </a:solidFill>
              </a:rPr>
              <a:t>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ret =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(ret == 0) {</a:t>
            </a:r>
          </a:p>
          <a:p>
            <a:r>
              <a:rPr lang="en-US" altLang="zh-CN" sz="1100" dirty="0" smtClean="0"/>
              <a:t>                 (self &gt;*f)(name);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        </a:t>
            </a:r>
            <a:r>
              <a:rPr lang="en-US" altLang="zh-CN" sz="1100" dirty="0" err="1" smtClean="0"/>
              <a:t>do_something</a:t>
            </a:r>
            <a:r>
              <a:rPr lang="en-US" altLang="zh-CN" sz="1100" dirty="0" smtClean="0"/>
              <a:t>(name);</a:t>
            </a:r>
          </a:p>
          <a:p>
            <a:r>
              <a:rPr lang="en-US" altLang="zh-CN" sz="1100" dirty="0" smtClean="0"/>
              <a:t>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8" name="Google Shape;202;p27"/>
          <p:cNvSpPr/>
          <p:nvPr/>
        </p:nvSpPr>
        <p:spPr>
          <a:xfrm>
            <a:off x="2600157" y="1995057"/>
            <a:ext cx="1008952" cy="187037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2;p15"/>
          <p:cNvSpPr txBox="1">
            <a:spLocks/>
          </p:cNvSpPr>
          <p:nvPr/>
        </p:nvSpPr>
        <p:spPr>
          <a:xfrm>
            <a:off x="311706" y="3614977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大部分宏能做的，元编程能做得更好，更完美！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75587" y="1808260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44670" y="1741221"/>
            <a:ext cx="737004" cy="297872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75587" y="2039094"/>
            <a:ext cx="858982" cy="893619"/>
          </a:xfrm>
          <a:prstGeom prst="curvedConnector3">
            <a:avLst>
              <a:gd name="adj1" fmla="val 12661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087857" y="375482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092073" y="3370866"/>
            <a:ext cx="579656" cy="64992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3" y="1273426"/>
            <a:ext cx="5721000" cy="87402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</a:p>
          <a:p>
            <a:r>
              <a:rPr lang="en-US" altLang="zh-CN" sz="1100" dirty="0" smtClean="0"/>
              <a:t>};</a:t>
            </a:r>
          </a:p>
          <a:p>
            <a:endParaRPr lang="zh-CN" altLang="en-US" sz="1100" dirty="0" smtClean="0"/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add(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a,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US" altLang="zh-CN" sz="1100" dirty="0" smtClean="0"/>
              <a:t> b) 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a + b; 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12380" y="2416426"/>
            <a:ext cx="5721000" cy="158753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4D9AC4"/>
                </a:solidFill>
              </a:rPr>
              <a:t>rpc_server</a:t>
            </a:r>
            <a:r>
              <a:rPr lang="en-US" altLang="zh-CN" sz="1100" dirty="0" smtClean="0"/>
              <a:t> server(8080, 4);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 d;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dummy</a:t>
            </a:r>
            <a:r>
              <a:rPr lang="en-US" altLang="zh-CN" sz="1100" dirty="0" smtClean="0"/>
              <a:t>::add, &amp;d);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b</a:t>
            </a:r>
            <a:r>
              <a:rPr lang="en-US" altLang="zh-CN" sz="1100" dirty="0" smtClean="0"/>
              <a:t>", add);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c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) {});</a:t>
            </a:r>
          </a:p>
          <a:p>
            <a:r>
              <a:rPr lang="en-US" altLang="zh-CN" sz="1100" dirty="0" err="1" smtClean="0"/>
              <a:t>server.register_handler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d</a:t>
            </a:r>
            <a:r>
              <a:rPr lang="en-US" altLang="zh-CN" sz="1100" dirty="0" smtClean="0"/>
              <a:t>", [](</a:t>
            </a:r>
            <a:r>
              <a:rPr lang="en-US" altLang="zh-CN" sz="1100" dirty="0" smtClean="0">
                <a:solidFill>
                  <a:srgbClr val="4D9AC4"/>
                </a:solidFill>
              </a:rPr>
              <a:t>connection</a:t>
            </a:r>
            <a:r>
              <a:rPr lang="en-US" altLang="zh-CN" sz="1100" dirty="0" smtClean="0"/>
              <a:t>* </a:t>
            </a:r>
            <a:r>
              <a:rPr lang="en-US" altLang="zh-CN" sz="1100" dirty="0" err="1" smtClean="0"/>
              <a:t>conn</a:t>
            </a:r>
            <a:r>
              <a:rPr lang="en-US" altLang="zh-CN" sz="1100" dirty="0" smtClean="0"/>
              <a:t>,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 s) {</a:t>
            </a:r>
          </a:p>
          <a:p>
            <a:r>
              <a:rPr lang="en-US" altLang="zh-CN" sz="1100" dirty="0" smtClean="0"/>
              <a:t>       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US" altLang="zh-CN" sz="1100" dirty="0" smtClean="0"/>
              <a:t> s;</a:t>
            </a:r>
          </a:p>
          <a:p>
            <a:r>
              <a:rPr lang="en-US" altLang="zh-CN" sz="1100" dirty="0" smtClean="0"/>
              <a:t>});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72;p15"/>
          <p:cNvSpPr txBox="1">
            <a:spLocks/>
          </p:cNvSpPr>
          <p:nvPr/>
        </p:nvSpPr>
        <p:spPr>
          <a:xfrm>
            <a:off x="311706" y="4023670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zh-CN" altLang="en-US" sz="1800" dirty="0" smtClean="0">
                <a:solidFill>
                  <a:srgbClr val="FFFFFF"/>
                </a:solidFill>
              </a:rPr>
              <a:t>同一个接口可以注册任意类型函数（</a:t>
            </a:r>
            <a:r>
              <a:rPr lang="en-US" altLang="zh-CN" sz="1800" dirty="0" smtClean="0">
                <a:solidFill>
                  <a:srgbClr val="FFFFFF"/>
                </a:solidFill>
              </a:rPr>
              <a:t>callable</a:t>
            </a:r>
            <a:r>
              <a:rPr lang="zh-CN" altLang="en-US" sz="1800" dirty="0" smtClean="0">
                <a:solidFill>
                  <a:srgbClr val="FFFFFF"/>
                </a:solidFill>
              </a:rPr>
              <a:t>）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类型擦除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905452" y="2667007"/>
            <a:ext cx="5721000" cy="178032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invoker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void apply(const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US" altLang="zh-CN" sz="1100" dirty="0" smtClean="0"/>
              <a:t>* data,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size_t</a:t>
            </a:r>
            <a:r>
              <a:rPr lang="en-US" altLang="zh-CN" sz="1100" dirty="0" smtClean="0"/>
              <a:t> size,</a:t>
            </a:r>
          </a:p>
          <a:p>
            <a:r>
              <a:rPr lang="en-US" altLang="zh-CN" sz="1100" dirty="0" smtClean="0"/>
              <a:t>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string</a:t>
            </a:r>
            <a:r>
              <a:rPr lang="en-US" altLang="zh-CN" sz="1100" dirty="0" smtClean="0"/>
              <a:t>&amp; result)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using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function_traits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;</a:t>
            </a:r>
          </a:p>
          <a:p>
            <a:r>
              <a:rPr lang="en-US" altLang="zh-CN" sz="1100" dirty="0" smtClean="0">
                <a:solidFill>
                  <a:srgbClr val="4D9AC4"/>
                </a:solidFill>
              </a:rPr>
              <a:t>        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msgpack_codec</a:t>
            </a:r>
            <a:r>
              <a:rPr lang="en-US" altLang="zh-CN" sz="1100" dirty="0" smtClean="0"/>
              <a:t> codec;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</a:t>
            </a:r>
            <a:r>
              <a:rPr lang="en-US" altLang="zh-CN" sz="1100" dirty="0" err="1" smtClean="0"/>
              <a:t>codec.unpack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args_tuple</a:t>
            </a:r>
            <a:r>
              <a:rPr lang="en-US" altLang="zh-CN" sz="1100" dirty="0" smtClean="0"/>
              <a:t>&gt;(data, size);</a:t>
            </a:r>
          </a:p>
          <a:p>
            <a:r>
              <a:rPr lang="en-US" altLang="zh-CN" sz="1100" dirty="0" smtClean="0"/>
              <a:t>         call(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, result,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);</a:t>
            </a:r>
          </a:p>
          <a:p>
            <a:r>
              <a:rPr lang="en-US" altLang="zh-CN" sz="1100" dirty="0" smtClean="0"/>
              <a:t>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905453" y="1508905"/>
            <a:ext cx="5721000" cy="1068039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 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register_nonmember_func</a:t>
            </a:r>
            <a:r>
              <a:rPr lang="en-US" altLang="zh-CN" sz="1100" dirty="0" smtClean="0"/>
              <a:t>(std::string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&amp; name,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 f)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this-</a:t>
            </a:r>
            <a:r>
              <a:rPr lang="en-US" altLang="zh-CN" sz="1100" dirty="0" smtClean="0"/>
              <a:t>&gt;</a:t>
            </a:r>
            <a:r>
              <a:rPr lang="en-US" altLang="zh-CN" sz="1100" dirty="0" err="1" smtClean="0"/>
              <a:t>map_invokers</a:t>
            </a:r>
            <a:r>
              <a:rPr lang="en-US" altLang="zh-CN" sz="1100" dirty="0" smtClean="0"/>
              <a:t>_[name] = { std::bind(&amp;invoker&lt;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&gt;::apply, f,   std::placeholders::_1,</a:t>
            </a:r>
            <a:r>
              <a:rPr lang="da-DK" altLang="zh-CN" sz="1100" dirty="0" smtClean="0"/>
              <a:t>   std::placeholders::_2, std::placeholders::_3) };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3590751" y="3387441"/>
            <a:ext cx="3066358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2715491" y="1614063"/>
            <a:ext cx="128154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矩形 8"/>
          <p:cNvSpPr/>
          <p:nvPr/>
        </p:nvSpPr>
        <p:spPr>
          <a:xfrm>
            <a:off x="4092312" y="153117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擦除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0040" y="331148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还原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Google Shape;72;p15"/>
          <p:cNvSpPr txBox="1">
            <a:spLocks/>
          </p:cNvSpPr>
          <p:nvPr/>
        </p:nvSpPr>
        <p:spPr>
          <a:xfrm>
            <a:off x="346343" y="4390818"/>
            <a:ext cx="8520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  <a:spcAft>
                <a:spcPts val="1600"/>
              </a:spcAft>
              <a:buClr>
                <a:schemeClr val="lt2"/>
              </a:buClr>
              <a:buSzPts val="1800"/>
            </a:pPr>
            <a:r>
              <a:rPr lang="en-US" altLang="zh-CN" sz="1800" dirty="0" smtClean="0">
                <a:solidFill>
                  <a:srgbClr val="FFFFFF"/>
                </a:solidFill>
              </a:rPr>
              <a:t>https://github.com/qicosmos/rest_rpc</a:t>
            </a:r>
            <a:endParaRPr lang="en-US" altLang="zh-CN" sz="1800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Play game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GB"/>
          </a:p>
        </p:txBody>
      </p:sp>
      <p:sp>
        <p:nvSpPr>
          <p:cNvPr id="6" name="Google Shape;173;p25"/>
          <p:cNvSpPr txBox="1"/>
          <p:nvPr/>
        </p:nvSpPr>
        <p:spPr>
          <a:xfrm>
            <a:off x="1898073" y="1163782"/>
            <a:ext cx="5811981" cy="10737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request</a:t>
            </a:r>
            <a:r>
              <a:rPr lang="en-US" altLang="zh-CN" sz="1100" dirty="0" smtClean="0"/>
              <a:t>&amp; </a:t>
            </a:r>
            <a:r>
              <a:rPr lang="en-US" altLang="zh-CN" sz="1100" dirty="0" err="1" smtClean="0"/>
              <a:t>req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response</a:t>
            </a:r>
            <a:r>
              <a:rPr lang="en-US" altLang="zh-CN" sz="1100" dirty="0" smtClean="0"/>
              <a:t>&amp; res) {</a:t>
            </a:r>
          </a:p>
          <a:p>
            <a:r>
              <a:rPr lang="en-US" altLang="zh-CN" sz="1100" dirty="0" smtClean="0"/>
              <a:t>                 </a:t>
            </a:r>
            <a:r>
              <a:rPr lang="en-US" altLang="zh-CN" sz="1100" dirty="0" err="1" smtClean="0"/>
              <a:t>res.render_string</a:t>
            </a:r>
            <a:r>
              <a:rPr lang="en-US" altLang="zh-CN" sz="1100" dirty="0" smtClean="0"/>
              <a:t>("</a:t>
            </a:r>
            <a:r>
              <a:rPr lang="en-US" altLang="zh-CN" sz="1100" dirty="0" smtClean="0">
                <a:solidFill>
                  <a:srgbClr val="FD9517"/>
                </a:solidFill>
              </a:rPr>
              <a:t>ok</a:t>
            </a:r>
            <a:r>
              <a:rPr lang="en-US" altLang="zh-CN" sz="1100" dirty="0" smtClean="0"/>
              <a:t>");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&lt;GET&gt;("/a", 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  <a:endParaRPr lang="en-US" altLang="zh-CN" sz="1100" dirty="0">
              <a:sym typeface="Roboto Mono"/>
            </a:endParaRPr>
          </a:p>
        </p:txBody>
      </p:sp>
      <p:pic>
        <p:nvPicPr>
          <p:cNvPr id="2049" name="Picture 1" descr="C:\Users\Administrator\Documents\Tencent Files\383121719\Image\C2C\48A4C29A478F2D358CC16BB6AE20F10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399" y="2393523"/>
            <a:ext cx="3851563" cy="2166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元编程的优点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zero-overhead </a:t>
            </a:r>
            <a:r>
              <a:rPr lang="zh-CN" altLang="en-US" sz="2000" smtClean="0"/>
              <a:t>编译期计算</a:t>
            </a:r>
            <a:endParaRPr lang="en-US" altLang="zh-CN" sz="2000" dirty="0" smtClean="0"/>
          </a:p>
          <a:p>
            <a:r>
              <a:rPr lang="zh-CN" altLang="en-US" sz="2000" dirty="0" smtClean="0"/>
              <a:t>简洁而优雅地解决问题</a:t>
            </a:r>
            <a:endParaRPr lang="en-US" altLang="zh-CN" sz="2000" dirty="0" smtClean="0"/>
          </a:p>
          <a:p>
            <a:r>
              <a:rPr lang="zh-CN" altLang="en-US" sz="2000" dirty="0" smtClean="0"/>
              <a:t>终极抽象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5" name="矩形 4"/>
          <p:cNvSpPr/>
          <p:nvPr/>
        </p:nvSpPr>
        <p:spPr>
          <a:xfrm>
            <a:off x="3992354" y="2417862"/>
            <a:ext cx="1651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lt2"/>
                </a:solidFill>
              </a:rPr>
              <a:t>Dream code!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683327" y="1184567"/>
            <a:ext cx="5999018" cy="213359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/a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);</a:t>
            </a:r>
          </a:p>
          <a:p>
            <a:endParaRPr lang="en-US" altLang="zh-CN" sz="1100" dirty="0" smtClean="0">
              <a:sym typeface="Roboto Mono"/>
            </a:endParaRPr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/b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&lt;GET, POST, HEAD&gt;("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/c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/d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&lt;GET&gt;("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/e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</a:p>
          <a:p>
            <a:endParaRPr lang="en-US" altLang="zh-CN" sz="1100" dirty="0" smtClean="0"/>
          </a:p>
          <a:p>
            <a:r>
              <a:rPr lang="en-US" altLang="zh-CN" sz="1100" dirty="0" err="1" smtClean="0"/>
              <a:t>server.set_http_handler</a:t>
            </a:r>
            <a:r>
              <a:rPr lang="en-US" altLang="zh-CN" sz="1100" dirty="0" smtClean="0"/>
              <a:t>&lt;POST&gt;("</a:t>
            </a:r>
            <a:r>
              <a:rPr lang="en-US" altLang="zh-CN" sz="1100" dirty="0" smtClean="0">
                <a:solidFill>
                  <a:srgbClr val="FD9517"/>
                </a:solidFill>
              </a:rPr>
              <a:t>/f</a:t>
            </a:r>
            <a:r>
              <a:rPr lang="en-US" altLang="zh-CN" sz="1100" dirty="0" smtClean="0"/>
              <a:t>", &amp;</a:t>
            </a:r>
            <a:r>
              <a:rPr lang="en-US" altLang="zh-CN" sz="1100" dirty="0" smtClean="0">
                <a:solidFill>
                  <a:srgbClr val="4D9AC4"/>
                </a:solidFill>
              </a:rPr>
              <a:t>person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foo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{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altLang="zh-CN" sz="1100" dirty="0" smtClean="0"/>
              <a:t> },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log_t</a:t>
            </a:r>
            <a:r>
              <a:rPr lang="en-US" altLang="zh-CN" sz="1100" dirty="0" smtClean="0"/>
              <a:t>{}, </a:t>
            </a:r>
            <a:r>
              <a:rPr lang="en-US" altLang="zh-CN" sz="1100" dirty="0" smtClean="0">
                <a:solidFill>
                  <a:srgbClr val="4D9AC4"/>
                </a:solidFill>
              </a:rPr>
              <a:t>check</a:t>
            </a:r>
            <a:r>
              <a:rPr lang="en-US" altLang="zh-CN" sz="1100" dirty="0" smtClean="0"/>
              <a:t>{});</a:t>
            </a:r>
            <a:endParaRPr lang="en-US" altLang="zh-CN" sz="1100" dirty="0"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856509" y="1184566"/>
            <a:ext cx="5791199" cy="2119744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err="1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http_method</a:t>
            </a:r>
            <a:r>
              <a:rPr lang="en-US" altLang="zh-CN" sz="1100" dirty="0" smtClean="0"/>
              <a:t>... Is,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set_http_handler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string_view</a:t>
            </a:r>
            <a:r>
              <a:rPr lang="en-US" altLang="zh-CN" sz="1100" dirty="0" smtClean="0"/>
              <a:t> name, 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&amp;&amp; f, 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&amp;&amp;... 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if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(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has_type</a:t>
            </a:r>
            <a:r>
              <a:rPr lang="en-US" altLang="zh-CN" sz="1100" dirty="0" smtClean="0"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4D9AC4"/>
                </a:solidFill>
                <a:latin typeface="Roboto Mono"/>
                <a:ea typeface="Roboto Mono"/>
                <a:cs typeface="Roboto Mono"/>
                <a:sym typeface="Roboto Mono"/>
              </a:rPr>
              <a:t>enable_cache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&gt;,  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decay_t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&gt;...&gt;&gt;::value) 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 = filter&lt;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enable_cache</a:t>
            </a:r>
            <a:r>
              <a:rPr lang="en-US" altLang="zh-CN" sz="1100" dirty="0" smtClean="0"/>
              <a:t>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US" altLang="zh-CN" sz="1100" dirty="0" smtClean="0"/>
              <a:t>&gt;&gt;(std::forward&lt;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         std::apply(f, std::move(</a:t>
            </a:r>
            <a:r>
              <a:rPr lang="en-US" altLang="zh-CN" sz="1100" dirty="0" err="1" smtClean="0"/>
              <a:t>tp</a:t>
            </a:r>
            <a:r>
              <a:rPr lang="en-US" altLang="zh-CN" sz="1100" dirty="0" smtClean="0"/>
              <a:t>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else</a:t>
            </a:r>
            <a:r>
              <a:rPr lang="en-US" altLang="zh-CN" sz="1100" dirty="0" smtClean="0"/>
              <a:t> {</a:t>
            </a:r>
          </a:p>
          <a:p>
            <a:r>
              <a:rPr lang="en-US" altLang="zh-CN" sz="1100" dirty="0" smtClean="0"/>
              <a:t>                  </a:t>
            </a:r>
            <a:r>
              <a:rPr lang="en-US" altLang="zh-CN" sz="1100" dirty="0" err="1" smtClean="0"/>
              <a:t>http_router_.register_handler</a:t>
            </a:r>
            <a:r>
              <a:rPr lang="en-US" altLang="zh-CN" sz="1100" dirty="0" smtClean="0"/>
              <a:t>&lt;Is...&gt;(name,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Function</a:t>
            </a:r>
            <a:r>
              <a:rPr lang="en-US" altLang="zh-CN" sz="1100" dirty="0" smtClean="0"/>
              <a:t>&gt;(f),  std::forward&lt;</a:t>
            </a:r>
            <a:r>
              <a:rPr lang="en-US" altLang="zh-CN" sz="1100" dirty="0" smtClean="0">
                <a:solidFill>
                  <a:srgbClr val="4D9AC4"/>
                </a:solidFill>
              </a:rPr>
              <a:t>AP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ap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173;p25"/>
          <p:cNvSpPr txBox="1"/>
          <p:nvPr/>
        </p:nvSpPr>
        <p:spPr>
          <a:xfrm>
            <a:off x="1842654" y="3491345"/>
            <a:ext cx="5811981" cy="921328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;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 &lt;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...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has_type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...&gt;&gt; : std::</a:t>
            </a:r>
            <a:r>
              <a:rPr lang="en-US" altLang="zh-CN" sz="1100" dirty="0" smtClean="0">
                <a:solidFill>
                  <a:srgbClr val="4D9AC4"/>
                </a:solidFill>
              </a:rPr>
              <a:t>disjunction</a:t>
            </a:r>
            <a:r>
              <a:rPr lang="en-US" altLang="zh-CN" sz="1100" dirty="0" smtClean="0"/>
              <a:t>&lt;std::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is_same</a:t>
            </a:r>
            <a:r>
              <a:rPr lang="en-US" altLang="zh-CN" sz="1100" dirty="0" smtClean="0"/>
              <a:t>&lt;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4D9AC4"/>
                </a:solidFill>
              </a:rPr>
              <a:t>Us</a:t>
            </a:r>
            <a:r>
              <a:rPr lang="en-US" altLang="zh-CN" sz="1100" dirty="0" smtClean="0"/>
              <a:t>&gt;...&gt; {};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7" name="Google Shape;202;p27"/>
          <p:cNvSpPr/>
          <p:nvPr/>
        </p:nvSpPr>
        <p:spPr>
          <a:xfrm>
            <a:off x="2260713" y="1572496"/>
            <a:ext cx="3253395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02;p27"/>
          <p:cNvSpPr/>
          <p:nvPr/>
        </p:nvSpPr>
        <p:spPr>
          <a:xfrm>
            <a:off x="3244387" y="1898077"/>
            <a:ext cx="3454286" cy="173182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接口易用和灵活性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 lang="en-GB"/>
          </a:p>
        </p:txBody>
      </p:sp>
      <p:sp>
        <p:nvSpPr>
          <p:cNvPr id="5" name="Google Shape;173;p25"/>
          <p:cNvSpPr txBox="1"/>
          <p:nvPr/>
        </p:nvSpPr>
        <p:spPr>
          <a:xfrm>
            <a:off x="1794163" y="1191490"/>
            <a:ext cx="5791199" cy="2930237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altLang="zh-CN" sz="1100" dirty="0" smtClean="0"/>
              <a:t>&lt;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&gt;</a:t>
            </a:r>
          </a:p>
          <a:p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</a:t>
            </a:r>
            <a:r>
              <a:rPr lang="en-US" altLang="zh-CN" sz="1100" dirty="0" smtClean="0"/>
              <a:t>&lt;&gt;();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>
                <a:sym typeface="Roboto Mono"/>
              </a:rPr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T</a:t>
            </a:r>
            <a:r>
              <a:rPr lang="en-US" altLang="zh-CN" sz="1100" dirty="0" smtClean="0"/>
              <a:t>&amp;&amp;,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)...);</a:t>
            </a:r>
          </a:p>
          <a:p>
            <a:r>
              <a:rPr lang="en-US" altLang="zh-CN" sz="1100" dirty="0" smtClean="0"/>
              <a:t>         }</a:t>
            </a:r>
          </a:p>
          <a:p>
            <a:endParaRPr lang="zh-CN" altLang="en-US" sz="1100" dirty="0" smtClean="0"/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template</a:t>
            </a:r>
            <a:r>
              <a:rPr lang="en-US" altLang="zh-CN" sz="1100" dirty="0" smtClean="0"/>
              <a:t>&lt;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,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altLang="zh-CN" sz="1100" dirty="0" smtClean="0"/>
              <a:t>...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 &gt;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US" altLang="zh-CN" sz="1100" dirty="0" smtClean="0"/>
              <a:t> </a:t>
            </a:r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US" altLang="zh-CN" sz="1100" dirty="0" smtClean="0"/>
              <a:t> 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</a:t>
            </a:r>
            <a:r>
              <a:rPr lang="en-US" altLang="zh-CN" sz="1100" dirty="0" smtClean="0">
                <a:solidFill>
                  <a:srgbClr val="4D9AC4"/>
                </a:solidFill>
              </a:rPr>
              <a:t>X</a:t>
            </a:r>
            <a:r>
              <a:rPr lang="en-US" altLang="zh-CN" sz="1100" dirty="0" smtClean="0"/>
              <a:t>&amp;&amp;x,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&amp;&amp;...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){</a:t>
            </a:r>
          </a:p>
          <a:p>
            <a:r>
              <a:rPr lang="en-US" altLang="zh-CN" sz="1100" dirty="0" smtClean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    return</a:t>
            </a:r>
            <a:r>
              <a:rPr lang="en-US" altLang="zh-CN" sz="1100" dirty="0" smtClean="0"/>
              <a:t> 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tuple_cat</a:t>
            </a:r>
            <a:r>
              <a:rPr lang="en-US" altLang="zh-CN" sz="1100" dirty="0" smtClean="0"/>
              <a:t>(std::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make_tuple</a:t>
            </a:r>
            <a:r>
              <a:rPr lang="en-US" altLang="zh-CN" sz="1100" dirty="0" smtClean="0"/>
              <a:t>(std::forward&lt;X&gt;(x)), 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filter_helper</a:t>
            </a:r>
            <a:r>
              <a:rPr lang="en-US" altLang="zh-CN" sz="1100" dirty="0" smtClean="0"/>
              <a:t>::</a:t>
            </a:r>
            <a:r>
              <a:rPr lang="en-US" altLang="zh-CN" sz="1100" dirty="0" err="1" smtClean="0"/>
              <a:t>func</a:t>
            </a:r>
            <a:r>
              <a:rPr lang="en-US" altLang="zh-CN" sz="1100" dirty="0" smtClean="0"/>
              <a:t>(std::forward&lt;</a:t>
            </a:r>
            <a:r>
              <a:rPr lang="en-US" altLang="zh-CN" sz="1100" dirty="0" err="1" smtClean="0">
                <a:solidFill>
                  <a:srgbClr val="4D9AC4"/>
                </a:solidFill>
              </a:rPr>
              <a:t>Args</a:t>
            </a:r>
            <a:r>
              <a:rPr lang="en-US" altLang="zh-CN" sz="1100" dirty="0" smtClean="0"/>
              <a:t>&gt;(</a:t>
            </a:r>
            <a:r>
              <a:rPr lang="en-US" altLang="zh-CN" sz="1100" dirty="0" err="1" smtClean="0"/>
              <a:t>args</a:t>
            </a:r>
            <a:r>
              <a:rPr lang="en-US" altLang="zh-CN" sz="1100" dirty="0" smtClean="0"/>
              <a:t>)...));</a:t>
            </a:r>
          </a:p>
          <a:p>
            <a:r>
              <a:rPr lang="en-US" altLang="zh-CN" sz="1100" dirty="0" smtClean="0"/>
              <a:t>         }</a:t>
            </a:r>
          </a:p>
          <a:p>
            <a:r>
              <a:rPr lang="en-US" altLang="zh-CN" sz="1100" dirty="0" smtClean="0"/>
              <a:t>};</a:t>
            </a:r>
            <a:endParaRPr lang="en-US" altLang="zh-CN" sz="1100" dirty="0">
              <a:sym typeface="Roboto Mono"/>
            </a:endParaRPr>
          </a:p>
        </p:txBody>
      </p:sp>
      <p:sp>
        <p:nvSpPr>
          <p:cNvPr id="6" name="Google Shape;202;p27"/>
          <p:cNvSpPr/>
          <p:nvPr/>
        </p:nvSpPr>
        <p:spPr>
          <a:xfrm>
            <a:off x="3082637" y="2382986"/>
            <a:ext cx="2902527" cy="387923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5858764" y="699897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5262767" y="840677"/>
            <a:ext cx="595997" cy="90053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81674" y="1510388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编译期反射</a:t>
            </a:r>
          </a:p>
        </p:txBody>
      </p:sp>
      <p:cxnSp>
        <p:nvCxnSpPr>
          <p:cNvPr id="32" name="直接连接符 15"/>
          <p:cNvCxnSpPr>
            <a:stCxn id="28" idx="3"/>
            <a:endCxn id="31" idx="3"/>
          </p:cNvCxnSpPr>
          <p:nvPr/>
        </p:nvCxnSpPr>
        <p:spPr>
          <a:xfrm flipH="1">
            <a:off x="7313238" y="930730"/>
            <a:ext cx="277090" cy="810491"/>
          </a:xfrm>
          <a:prstGeom prst="curvedConnector3">
            <a:avLst>
              <a:gd name="adj1" fmla="val -825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896369" y="1752842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融合编译期和运行期</a:t>
            </a:r>
          </a:p>
        </p:txBody>
      </p:sp>
      <p:cxnSp>
        <p:nvCxnSpPr>
          <p:cNvPr id="38" name="直接连接符 15"/>
          <p:cNvCxnSpPr>
            <a:stCxn id="31" idx="1"/>
            <a:endCxn id="37" idx="3"/>
          </p:cNvCxnSpPr>
          <p:nvPr/>
        </p:nvCxnSpPr>
        <p:spPr>
          <a:xfrm rot="10800000" flipV="1">
            <a:off x="4865452" y="1741221"/>
            <a:ext cx="716222" cy="242454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5"/>
          <p:cNvCxnSpPr>
            <a:stCxn id="51" idx="1"/>
            <a:endCxn id="37" idx="1"/>
          </p:cNvCxnSpPr>
          <p:nvPr/>
        </p:nvCxnSpPr>
        <p:spPr>
          <a:xfrm rot="10800000">
            <a:off x="1896369" y="1983676"/>
            <a:ext cx="838200" cy="949037"/>
          </a:xfrm>
          <a:prstGeom prst="curvedConnector3">
            <a:avLst>
              <a:gd name="adj1" fmla="val 127273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2734569" y="27018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接口泛化与统一</a:t>
            </a:r>
          </a:p>
        </p:txBody>
      </p:sp>
      <p:sp>
        <p:nvSpPr>
          <p:cNvPr id="55" name="矩形 54"/>
          <p:cNvSpPr/>
          <p:nvPr/>
        </p:nvSpPr>
        <p:spPr>
          <a:xfrm>
            <a:off x="5685588" y="294433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>
            <a:off x="5084892" y="2932712"/>
            <a:ext cx="600696" cy="2424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683604" y="3727115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接口易用性和灵活性</a:t>
            </a:r>
          </a:p>
        </p:txBody>
      </p:sp>
      <p:cxnSp>
        <p:nvCxnSpPr>
          <p:cNvPr id="26" name="直接连接符 15"/>
          <p:cNvCxnSpPr>
            <a:stCxn id="55" idx="2"/>
            <a:endCxn id="25" idx="3"/>
          </p:cNvCxnSpPr>
          <p:nvPr/>
        </p:nvCxnSpPr>
        <p:spPr>
          <a:xfrm rot="5400000">
            <a:off x="6403801" y="3654886"/>
            <a:ext cx="551949" cy="54175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 descr="C:\Users\Administrator\Documents\Tencent Files\383121719\FileRecv\start_透明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9022" y="3152341"/>
            <a:ext cx="768925" cy="945137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1612347" y="3955715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使用元编程</a:t>
            </a:r>
          </a:p>
        </p:txBody>
      </p:sp>
      <p:cxnSp>
        <p:nvCxnSpPr>
          <p:cNvPr id="21" name="直接连接符 15"/>
          <p:cNvCxnSpPr>
            <a:stCxn id="25" idx="1"/>
            <a:endCxn id="20" idx="3"/>
          </p:cNvCxnSpPr>
          <p:nvPr/>
        </p:nvCxnSpPr>
        <p:spPr>
          <a:xfrm rot="10800000" flipV="1">
            <a:off x="3343912" y="3957948"/>
            <a:ext cx="339693" cy="228600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04773" y="815557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</a:t>
            </a:r>
            <a:r>
              <a:rPr lang="en-GB" dirty="0" smtClean="0"/>
              <a:t>!</a:t>
            </a:r>
            <a:br>
              <a:rPr lang="en-GB" dirty="0" smtClean="0"/>
            </a:br>
            <a:endParaRPr dirty="0"/>
          </a:p>
          <a:p>
            <a:r>
              <a:rPr lang="en-GB" sz="2400" dirty="0"/>
              <a:t>Code: </a:t>
            </a:r>
            <a:r>
              <a:rPr lang="en-GB" sz="2400" u="sng" dirty="0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2400" u="sng" dirty="0" smtClean="0">
                <a:solidFill>
                  <a:schemeClr val="hlink"/>
                </a:solidFill>
                <a:hlinkClick r:id="rId3"/>
              </a:rPr>
              <a:t>github.com/qicosmos</a:t>
            </a:r>
            <a:r>
              <a:rPr lang="en-GB" sz="2400" u="sng" dirty="0">
                <a:solidFill>
                  <a:schemeClr val="hlink"/>
                </a:solidFill>
              </a:rPr>
              <a:t/>
            </a:r>
            <a:br>
              <a:rPr lang="en-GB" sz="2400" u="sng" dirty="0">
                <a:solidFill>
                  <a:schemeClr val="hlink"/>
                </a:solidFill>
              </a:rPr>
            </a:br>
            <a:r>
              <a:rPr lang="en-GB" sz="2400" u="sng" dirty="0" smtClean="0">
                <a:solidFill>
                  <a:schemeClr val="accent5"/>
                </a:solidFill>
                <a:hlinkClick r:id="rId4"/>
              </a:rPr>
              <a:t>qicosmos@163.com</a:t>
            </a:r>
            <a:r>
              <a:rPr lang="en-GB" sz="2400" dirty="0" smtClean="0"/>
              <a:t> </a:t>
            </a:r>
            <a:br>
              <a:rPr lang="en-GB" sz="2400" dirty="0" smtClean="0"/>
            </a:br>
            <a:r>
              <a:rPr lang="en-GB" sz="2400" u="sng" dirty="0" smtClean="0">
                <a:solidFill>
                  <a:schemeClr val="hlink"/>
                </a:solidFill>
                <a:hlinkClick r:id="rId5" action="ppaction://hlinkfile"/>
              </a:rPr>
              <a:t>purecpp.org</a:t>
            </a:r>
            <a:endParaRPr sz="2400" dirty="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21711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accent5"/>
                </a:solidFill>
              </a:rPr>
              <a:t>Newer is Better!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pic>
        <p:nvPicPr>
          <p:cNvPr id="1026" name="Picture 2" descr="D:\cppcon2018\cnccpcon2018\个人微信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8442" y="3672128"/>
            <a:ext cx="1100858" cy="991077"/>
          </a:xfrm>
          <a:prstGeom prst="rect">
            <a:avLst/>
          </a:prstGeom>
          <a:noFill/>
        </p:spPr>
      </p:pic>
      <p:pic>
        <p:nvPicPr>
          <p:cNvPr id="1027" name="Picture 3" descr="D:\cppcon2018\cnccpcon2018\微信公众号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78136" y="3672897"/>
            <a:ext cx="982663" cy="982663"/>
          </a:xfrm>
          <a:prstGeom prst="rect">
            <a:avLst/>
          </a:prstGeom>
          <a:noFill/>
        </p:spPr>
      </p:pic>
      <p:pic>
        <p:nvPicPr>
          <p:cNvPr id="8" name="Picture 2" descr="C:\Users\Administrator\Documents\Tencent Files\383121719\FileRecv\龙++_375x375_纯色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24745" y="3347595"/>
            <a:ext cx="1023937" cy="1023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Meta Programming</a:t>
            </a:r>
            <a:r>
              <a:rPr lang="zh-CN" altLang="en-US" dirty="0" smtClean="0"/>
              <a:t>编程思想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 smtClean="0"/>
              <a:t>In C++98</a:t>
            </a:r>
          </a:p>
          <a:p>
            <a:pPr lvl="1"/>
            <a:r>
              <a:rPr lang="zh-CN" altLang="en-US" sz="1600" dirty="0" smtClean="0"/>
              <a:t>元函数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SFINAE</a:t>
            </a:r>
          </a:p>
          <a:p>
            <a:pPr lvl="1"/>
            <a:r>
              <a:rPr lang="zh-CN" altLang="en-US" sz="1600" dirty="0" smtClean="0"/>
              <a:t>模版递归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递归继承</a:t>
            </a:r>
            <a:endParaRPr lang="en-US" altLang="zh-CN" sz="1600" dirty="0" smtClean="0"/>
          </a:p>
          <a:p>
            <a:pPr lvl="1"/>
            <a:r>
              <a:rPr lang="en-US" altLang="zh-CN" sz="1600" dirty="0" smtClean="0"/>
              <a:t>Tag Dispatch</a:t>
            </a:r>
          </a:p>
          <a:p>
            <a:pPr lvl="1"/>
            <a:r>
              <a:rPr lang="zh-CN" altLang="en-US" sz="1600" dirty="0" smtClean="0"/>
              <a:t>模版特化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偏特化</a:t>
            </a:r>
            <a:endParaRPr lang="en-US" altLang="zh-CN" sz="1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2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ppt/theme/themeOverride3.xml><?xml version="1.0" encoding="utf-8"?>
<a:themeOverride xmlns:a="http://schemas.openxmlformats.org/drawingml/2006/main">
  <a:clrScheme name="Simple Dark">
    <a:dk1>
      <a:srgbClr val="FFFFFF"/>
    </a:dk1>
    <a:lt1>
      <a:srgbClr val="212121"/>
    </a:lt1>
    <a:dk2>
      <a:srgbClr val="303030"/>
    </a:dk2>
    <a:lt2>
      <a:srgbClr val="ADADAD"/>
    </a:lt2>
    <a:accent1>
      <a:srgbClr val="009688"/>
    </a:accent1>
    <a:accent2>
      <a:srgbClr val="EEEEEE"/>
    </a:accent2>
    <a:accent3>
      <a:srgbClr val="78909C"/>
    </a:accent3>
    <a:accent4>
      <a:srgbClr val="FFAB40"/>
    </a:accent4>
    <a:accent5>
      <a:srgbClr val="4DD0E1"/>
    </a:accent5>
    <a:accent6>
      <a:srgbClr val="EEFF41"/>
    </a:accent6>
    <a:hlink>
      <a:srgbClr val="4DD0E1"/>
    </a:hlink>
    <a:folHlink>
      <a:srgbClr val="4DD0E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5298</TotalTime>
  <Words>4458</Words>
  <PresentationFormat>全屏显示(16:9)</PresentationFormat>
  <Paragraphs>928</Paragraphs>
  <Slides>74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9" baseType="lpstr">
      <vt:lpstr>Arial</vt:lpstr>
      <vt:lpstr>宋体</vt:lpstr>
      <vt:lpstr>Roboto Mono</vt:lpstr>
      <vt:lpstr>隶书</vt:lpstr>
      <vt:lpstr>Simple Dark</vt:lpstr>
      <vt:lpstr>Modern C++元编程应用  </vt:lpstr>
      <vt:lpstr>模版元</vt:lpstr>
      <vt:lpstr>幻灯片 3</vt:lpstr>
      <vt:lpstr>幻灯片 4</vt:lpstr>
      <vt:lpstr>幻灯片 5</vt:lpstr>
      <vt:lpstr>元编程的缺点</vt:lpstr>
      <vt:lpstr>元编程的优点</vt:lpstr>
      <vt:lpstr>幻灯片 8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Meta Programming编程思想</vt:lpstr>
      <vt:lpstr>幻灯片 27</vt:lpstr>
      <vt:lpstr>幻灯片 28</vt:lpstr>
      <vt:lpstr>幻灯片 29</vt:lpstr>
      <vt:lpstr>静态检查</vt:lpstr>
      <vt:lpstr>静态检查</vt:lpstr>
      <vt:lpstr>幻灯片 32</vt:lpstr>
      <vt:lpstr>探测</vt:lpstr>
      <vt:lpstr>探测</vt:lpstr>
      <vt:lpstr>幻灯片 35</vt:lpstr>
      <vt:lpstr>探测</vt:lpstr>
      <vt:lpstr>探测</vt:lpstr>
      <vt:lpstr>幻灯片 38</vt:lpstr>
      <vt:lpstr>编译期计算</vt:lpstr>
      <vt:lpstr>类型萃取</vt:lpstr>
      <vt:lpstr>类型萃取</vt:lpstr>
      <vt:lpstr>类型萃取</vt:lpstr>
      <vt:lpstr>类型萃取</vt:lpstr>
      <vt:lpstr>幻灯片 44</vt:lpstr>
      <vt:lpstr>编译期反射</vt:lpstr>
      <vt:lpstr>编译期反射</vt:lpstr>
      <vt:lpstr>幻灯片 47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融合编译期和运行期</vt:lpstr>
      <vt:lpstr>幻灯片 56</vt:lpstr>
      <vt:lpstr>接口泛化与统一</vt:lpstr>
      <vt:lpstr>接口泛化与统一</vt:lpstr>
      <vt:lpstr>接口泛化与统一</vt:lpstr>
      <vt:lpstr>接口泛化与统一</vt:lpstr>
      <vt:lpstr>幻灯片 61</vt:lpstr>
      <vt:lpstr>消除重复（宏）</vt:lpstr>
      <vt:lpstr>消除重复（宏）</vt:lpstr>
      <vt:lpstr>消除重复（宏）</vt:lpstr>
      <vt:lpstr>消除重复（宏）</vt:lpstr>
      <vt:lpstr>幻灯片 66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接口易用和灵活性</vt:lpstr>
      <vt:lpstr>幻灯片 73</vt:lpstr>
      <vt:lpstr>Thank you!  Code: https://github.com/qicosmos qicosmos@163.com  purecpp.org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407</cp:revision>
  <dcterms:modified xsi:type="dcterms:W3CDTF">2018-12-20T23:17:02Z</dcterms:modified>
</cp:coreProperties>
</file>